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media/image26.jpg" ContentType="image/jpeg"/>
  <Override PartName="/ppt/media/image28.jpg" ContentType="image/jpeg"/>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59" r:id="rId4"/>
    <p:sldId id="258"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8" r:id="rId18"/>
    <p:sldId id="273" r:id="rId19"/>
    <p:sldId id="274" r:id="rId20"/>
    <p:sldId id="275" r:id="rId21"/>
    <p:sldId id="277" r:id="rId22"/>
    <p:sldId id="272"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C849"/>
    <a:srgbClr val="00793E"/>
    <a:srgbClr val="F8BE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011" autoAdjust="0"/>
  </p:normalViewPr>
  <p:slideViewPr>
    <p:cSldViewPr snapToGrid="0">
      <p:cViewPr>
        <p:scale>
          <a:sx n="110" d="100"/>
          <a:sy n="110" d="100"/>
        </p:scale>
        <p:origin x="78" y="5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ames%20Park\AppData\Local\Microsoft\Windows\INetCache\Content.Outlook\84E1604Z\2019-02-26%20LeanLife%20Financial%20Model.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00793E"/>
              </a:solidFill>
              <a:ln w="19050">
                <a:solidFill>
                  <a:schemeClr val="lt1"/>
                </a:solidFill>
              </a:ln>
              <a:effectLst/>
            </c:spPr>
            <c:extLst>
              <c:ext xmlns:c16="http://schemas.microsoft.com/office/drawing/2014/chart" uri="{C3380CC4-5D6E-409C-BE32-E72D297353CC}">
                <c16:uniqueId val="{00000001-EF43-4DC3-BE07-D2C4094D6E5D}"/>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EF43-4DC3-BE07-D2C4094D6E5D}"/>
              </c:ext>
            </c:extLst>
          </c:dPt>
          <c:dPt>
            <c:idx val="2"/>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5-EF43-4DC3-BE07-D2C4094D6E5D}"/>
              </c:ext>
            </c:extLst>
          </c:dPt>
          <c:dPt>
            <c:idx val="3"/>
            <c:bubble3D val="0"/>
            <c:spPr>
              <a:solidFill>
                <a:schemeClr val="accent6">
                  <a:lumMod val="20000"/>
                  <a:lumOff val="80000"/>
                </a:schemeClr>
              </a:solidFill>
              <a:ln w="19050">
                <a:solidFill>
                  <a:schemeClr val="lt1"/>
                </a:solidFill>
              </a:ln>
              <a:effectLst/>
            </c:spPr>
            <c:extLst>
              <c:ext xmlns:c16="http://schemas.microsoft.com/office/drawing/2014/chart" uri="{C3380CC4-5D6E-409C-BE32-E72D297353CC}">
                <c16:uniqueId val="{00000007-EF43-4DC3-BE07-D2C4094D6E5D}"/>
              </c:ext>
            </c:extLst>
          </c:dPt>
          <c:dPt>
            <c:idx val="4"/>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09-EF43-4DC3-BE07-D2C4094D6E5D}"/>
              </c:ext>
            </c:extLst>
          </c:dPt>
          <c:dPt>
            <c:idx val="5"/>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B-EF43-4DC3-BE07-D2C4094D6E5D}"/>
              </c:ext>
            </c:extLst>
          </c:dPt>
          <c:dPt>
            <c:idx val="6"/>
            <c:bubble3D val="0"/>
            <c:spPr>
              <a:solidFill>
                <a:srgbClr val="A0C849"/>
              </a:solidFill>
              <a:ln w="19050">
                <a:solidFill>
                  <a:schemeClr val="lt1"/>
                </a:solidFill>
              </a:ln>
              <a:effectLst/>
            </c:spPr>
            <c:extLst>
              <c:ext xmlns:c16="http://schemas.microsoft.com/office/drawing/2014/chart" uri="{C3380CC4-5D6E-409C-BE32-E72D297353CC}">
                <c16:uniqueId val="{0000000D-EF43-4DC3-BE07-D2C4094D6E5D}"/>
              </c:ext>
            </c:extLst>
          </c:dPt>
          <c:dLbls>
            <c:dLbl>
              <c:idx val="0"/>
              <c:layout>
                <c:manualLayout>
                  <c:x val="-1.1678679025559482E-2"/>
                  <c:y val="6.5482569340942287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F43-4DC3-BE07-D2C4094D6E5D}"/>
                </c:ext>
              </c:extLst>
            </c:dLbl>
            <c:dLbl>
              <c:idx val="2"/>
              <c:layout>
                <c:manualLayout>
                  <c:x val="7.5998396103186816E-3"/>
                  <c:y val="-1.265273183321821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F43-4DC3-BE07-D2C4094D6E5D}"/>
                </c:ext>
              </c:extLst>
            </c:dLbl>
            <c:dLbl>
              <c:idx val="3"/>
              <c:layout>
                <c:manualLayout>
                  <c:x val="1.3783531860349304E-2"/>
                  <c:y val="-2.122912501363183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F43-4DC3-BE07-D2C4094D6E5D}"/>
                </c:ext>
              </c:extLst>
            </c:dLbl>
            <c:dLbl>
              <c:idx val="5"/>
              <c:layout>
                <c:manualLayout>
                  <c:x val="1.8868994503966296E-2"/>
                  <c:y val="4.565487658584463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EF43-4DC3-BE07-D2C4094D6E5D}"/>
                </c:ext>
              </c:extLst>
            </c:dLbl>
            <c:dLbl>
              <c:idx val="6"/>
              <c:layout>
                <c:manualLayout>
                  <c:x val="1.643104342979863E-2"/>
                  <c:y val="2.546657457559344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EF43-4DC3-BE07-D2C4094D6E5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50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'Assumptions and Model'!$A$139:$A$145</c:f>
              <c:strCache>
                <c:ptCount val="7"/>
                <c:pt idx="0">
                  <c:v>Salaries of the operations and sales/marketing teams</c:v>
                </c:pt>
                <c:pt idx="1">
                  <c:v>Product testing</c:v>
                </c:pt>
                <c:pt idx="2">
                  <c:v>Facility</c:v>
                </c:pt>
                <c:pt idx="3">
                  <c:v>Purchasing, processing and shipping of goods</c:v>
                </c:pt>
                <c:pt idx="4">
                  <c:v>CFIA inspection and HACCP Certification</c:v>
                </c:pt>
                <c:pt idx="5">
                  <c:v>Capital expenditures</c:v>
                </c:pt>
                <c:pt idx="6">
                  <c:v>Other expenditures</c:v>
                </c:pt>
              </c:strCache>
            </c:strRef>
          </c:cat>
          <c:val>
            <c:numRef>
              <c:f>'Assumptions and Model'!$B$139:$B$145</c:f>
              <c:numCache>
                <c:formatCode>"$"#,##0_);[Red]\("$"#,##0\)</c:formatCode>
                <c:ptCount val="7"/>
                <c:pt idx="0">
                  <c:v>670500</c:v>
                </c:pt>
                <c:pt idx="1">
                  <c:v>19000</c:v>
                </c:pt>
                <c:pt idx="2">
                  <c:v>90000</c:v>
                </c:pt>
                <c:pt idx="3">
                  <c:v>193525.57733402273</c:v>
                </c:pt>
                <c:pt idx="4">
                  <c:v>13500</c:v>
                </c:pt>
                <c:pt idx="5">
                  <c:v>80000</c:v>
                </c:pt>
                <c:pt idx="6">
                  <c:v>158809.79894166009</c:v>
                </c:pt>
              </c:numCache>
            </c:numRef>
          </c:val>
          <c:extLst>
            <c:ext xmlns:c16="http://schemas.microsoft.com/office/drawing/2014/chart" uri="{C3380CC4-5D6E-409C-BE32-E72D297353CC}">
              <c16:uniqueId val="{0000000E-EF43-4DC3-BE07-D2C4094D6E5D}"/>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395CAA-6103-4E22-8358-959A2F1A1E7B}" type="datetimeFigureOut">
              <a:rPr lang="en-CA" smtClean="0"/>
              <a:t>20/03/2019</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D71641-C1FD-4876-BBF0-05F6404BC2DE}" type="slidenum">
              <a:rPr lang="en-CA" smtClean="0"/>
              <a:t>‹#›</a:t>
            </a:fld>
            <a:endParaRPr lang="en-CA"/>
          </a:p>
        </p:txBody>
      </p:sp>
    </p:spTree>
    <p:extLst>
      <p:ext uri="{BB962C8B-B14F-4D97-AF65-F5344CB8AC3E}">
        <p14:creationId xmlns:p14="http://schemas.microsoft.com/office/powerpoint/2010/main" val="2078805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5"/>
          </p:nvPr>
        </p:nvSpPr>
        <p:spPr/>
        <p:txBody>
          <a:bodyPr/>
          <a:lstStyle/>
          <a:p>
            <a:fld id="{B4D71641-C1FD-4876-BBF0-05F6404BC2DE}" type="slidenum">
              <a:rPr lang="en-CA" smtClean="0"/>
              <a:t>3</a:t>
            </a:fld>
            <a:endParaRPr lang="en-CA"/>
          </a:p>
        </p:txBody>
      </p:sp>
    </p:spTree>
    <p:extLst>
      <p:ext uri="{BB962C8B-B14F-4D97-AF65-F5344CB8AC3E}">
        <p14:creationId xmlns:p14="http://schemas.microsoft.com/office/powerpoint/2010/main" val="783467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4D71641-C1FD-4876-BBF0-05F6404BC2DE}" type="slidenum">
              <a:rPr lang="en-CA" smtClean="0"/>
              <a:t>21</a:t>
            </a:fld>
            <a:endParaRPr lang="en-CA"/>
          </a:p>
        </p:txBody>
      </p:sp>
    </p:spTree>
    <p:extLst>
      <p:ext uri="{BB962C8B-B14F-4D97-AF65-F5344CB8AC3E}">
        <p14:creationId xmlns:p14="http://schemas.microsoft.com/office/powerpoint/2010/main" val="1628282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4D71641-C1FD-4876-BBF0-05F6404BC2DE}" type="slidenum">
              <a:rPr lang="en-CA" smtClean="0"/>
              <a:t>4</a:t>
            </a:fld>
            <a:endParaRPr lang="en-CA"/>
          </a:p>
        </p:txBody>
      </p:sp>
    </p:spTree>
    <p:extLst>
      <p:ext uri="{BB962C8B-B14F-4D97-AF65-F5344CB8AC3E}">
        <p14:creationId xmlns:p14="http://schemas.microsoft.com/office/powerpoint/2010/main" val="4101825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5"/>
          </p:nvPr>
        </p:nvSpPr>
        <p:spPr/>
        <p:txBody>
          <a:bodyPr/>
          <a:lstStyle/>
          <a:p>
            <a:fld id="{B4D71641-C1FD-4876-BBF0-05F6404BC2DE}" type="slidenum">
              <a:rPr lang="en-CA" smtClean="0"/>
              <a:t>5</a:t>
            </a:fld>
            <a:endParaRPr lang="en-CA"/>
          </a:p>
        </p:txBody>
      </p:sp>
    </p:spTree>
    <p:extLst>
      <p:ext uri="{BB962C8B-B14F-4D97-AF65-F5344CB8AC3E}">
        <p14:creationId xmlns:p14="http://schemas.microsoft.com/office/powerpoint/2010/main" val="4113744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European guidelines on consumption of marine fish – harmful to pregnant women and children of ages under 12 (second point)</a:t>
            </a:r>
          </a:p>
        </p:txBody>
      </p:sp>
      <p:sp>
        <p:nvSpPr>
          <p:cNvPr id="4" name="Slide Number Placeholder 3"/>
          <p:cNvSpPr>
            <a:spLocks noGrp="1"/>
          </p:cNvSpPr>
          <p:nvPr>
            <p:ph type="sldNum" sz="quarter" idx="5"/>
          </p:nvPr>
        </p:nvSpPr>
        <p:spPr/>
        <p:txBody>
          <a:bodyPr/>
          <a:lstStyle/>
          <a:p>
            <a:fld id="{B4D71641-C1FD-4876-BBF0-05F6404BC2DE}" type="slidenum">
              <a:rPr lang="en-CA" smtClean="0"/>
              <a:t>6</a:t>
            </a:fld>
            <a:endParaRPr lang="en-CA"/>
          </a:p>
        </p:txBody>
      </p:sp>
    </p:spTree>
    <p:extLst>
      <p:ext uri="{BB962C8B-B14F-4D97-AF65-F5344CB8AC3E}">
        <p14:creationId xmlns:p14="http://schemas.microsoft.com/office/powerpoint/2010/main" val="3897553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a:t>Revised “equivalent” to remove comparison to capsules after discussion with Carl. </a:t>
            </a:r>
          </a:p>
          <a:p>
            <a:r>
              <a:rPr lang="en-CA" b="0" dirty="0"/>
              <a:t>1 ml LeanLife Product = 440 mg of Omega-3 (ALA). </a:t>
            </a:r>
          </a:p>
          <a:p>
            <a:endParaRPr lang="en-CA" b="0" dirty="0"/>
          </a:p>
          <a:p>
            <a:r>
              <a:rPr lang="en-CA" b="0" dirty="0"/>
              <a:t>Need to be more precise with the “spoonful” diction / tbsp = 15ml, tsp = 5ml / Update with Stan’s feedback</a:t>
            </a:r>
          </a:p>
          <a:p>
            <a:endParaRPr lang="en-CA" b="0" dirty="0"/>
          </a:p>
          <a:p>
            <a:r>
              <a:rPr lang="en-CA" b="0" dirty="0"/>
              <a:t>Feb 15: Now updated to 4ml Based on Marcin files 2016 01 24.docx. Received from Russ on Feb 14.</a:t>
            </a:r>
          </a:p>
        </p:txBody>
      </p:sp>
      <p:sp>
        <p:nvSpPr>
          <p:cNvPr id="4" name="Slide Number Placeholder 3"/>
          <p:cNvSpPr>
            <a:spLocks noGrp="1"/>
          </p:cNvSpPr>
          <p:nvPr>
            <p:ph type="sldNum" sz="quarter" idx="5"/>
          </p:nvPr>
        </p:nvSpPr>
        <p:spPr/>
        <p:txBody>
          <a:bodyPr/>
          <a:lstStyle/>
          <a:p>
            <a:fld id="{B4D71641-C1FD-4876-BBF0-05F6404BC2DE}" type="slidenum">
              <a:rPr lang="en-CA" smtClean="0"/>
              <a:t>7</a:t>
            </a:fld>
            <a:endParaRPr lang="en-CA"/>
          </a:p>
        </p:txBody>
      </p:sp>
    </p:spTree>
    <p:extLst>
      <p:ext uri="{BB962C8B-B14F-4D97-AF65-F5344CB8AC3E}">
        <p14:creationId xmlns:p14="http://schemas.microsoft.com/office/powerpoint/2010/main" val="2983550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4D71641-C1FD-4876-BBF0-05F6404BC2DE}" type="slidenum">
              <a:rPr lang="en-CA" smtClean="0"/>
              <a:t>8</a:t>
            </a:fld>
            <a:endParaRPr lang="en-CA"/>
          </a:p>
        </p:txBody>
      </p:sp>
    </p:spTree>
    <p:extLst>
      <p:ext uri="{BB962C8B-B14F-4D97-AF65-F5344CB8AC3E}">
        <p14:creationId xmlns:p14="http://schemas.microsoft.com/office/powerpoint/2010/main" val="3054612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4D71641-C1FD-4876-BBF0-05F6404BC2DE}" type="slidenum">
              <a:rPr lang="en-CA" smtClean="0"/>
              <a:t>10</a:t>
            </a:fld>
            <a:endParaRPr lang="en-CA"/>
          </a:p>
        </p:txBody>
      </p:sp>
    </p:spTree>
    <p:extLst>
      <p:ext uri="{BB962C8B-B14F-4D97-AF65-F5344CB8AC3E}">
        <p14:creationId xmlns:p14="http://schemas.microsoft.com/office/powerpoint/2010/main" val="3260894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4D71641-C1FD-4876-BBF0-05F6404BC2DE}" type="slidenum">
              <a:rPr lang="en-CA" smtClean="0"/>
              <a:t>11</a:t>
            </a:fld>
            <a:endParaRPr lang="en-CA"/>
          </a:p>
        </p:txBody>
      </p:sp>
    </p:spTree>
    <p:extLst>
      <p:ext uri="{BB962C8B-B14F-4D97-AF65-F5344CB8AC3E}">
        <p14:creationId xmlns:p14="http://schemas.microsoft.com/office/powerpoint/2010/main" val="8275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 exceeding production capacity, new plant closer to the source of the flaxseeds</a:t>
            </a:r>
          </a:p>
          <a:p>
            <a:endParaRPr lang="en-CA" dirty="0"/>
          </a:p>
        </p:txBody>
      </p:sp>
      <p:sp>
        <p:nvSpPr>
          <p:cNvPr id="4" name="Slide Number Placeholder 3"/>
          <p:cNvSpPr>
            <a:spLocks noGrp="1"/>
          </p:cNvSpPr>
          <p:nvPr>
            <p:ph type="sldNum" sz="quarter" idx="5"/>
          </p:nvPr>
        </p:nvSpPr>
        <p:spPr/>
        <p:txBody>
          <a:bodyPr/>
          <a:lstStyle/>
          <a:p>
            <a:fld id="{B4D71641-C1FD-4876-BBF0-05F6404BC2DE}" type="slidenum">
              <a:rPr lang="en-CA" smtClean="0"/>
              <a:t>12</a:t>
            </a:fld>
            <a:endParaRPr lang="en-CA"/>
          </a:p>
        </p:txBody>
      </p:sp>
    </p:spTree>
    <p:extLst>
      <p:ext uri="{BB962C8B-B14F-4D97-AF65-F5344CB8AC3E}">
        <p14:creationId xmlns:p14="http://schemas.microsoft.com/office/powerpoint/2010/main" val="1987277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1E2984-EEB5-46B5-96BA-FECC4DDFD56E}" type="datetimeFigureOut">
              <a:rPr lang="en-CA" smtClean="0"/>
              <a:t>20/03/2019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32E13F9-16FA-497B-87BF-55614DED696D}" type="slidenum">
              <a:rPr lang="en-CA" smtClean="0"/>
              <a:t>‹#›</a:t>
            </a:fld>
            <a:endParaRPr lang="en-CA"/>
          </a:p>
        </p:txBody>
      </p:sp>
    </p:spTree>
    <p:extLst>
      <p:ext uri="{BB962C8B-B14F-4D97-AF65-F5344CB8AC3E}">
        <p14:creationId xmlns:p14="http://schemas.microsoft.com/office/powerpoint/2010/main" val="1740299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1E2984-EEB5-46B5-96BA-FECC4DDFD56E}" type="datetimeFigureOut">
              <a:rPr lang="en-CA" smtClean="0"/>
              <a:t>20/03/2019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32E13F9-16FA-497B-87BF-55614DED696D}" type="slidenum">
              <a:rPr lang="en-CA" smtClean="0"/>
              <a:t>‹#›</a:t>
            </a:fld>
            <a:endParaRPr lang="en-CA"/>
          </a:p>
        </p:txBody>
      </p:sp>
    </p:spTree>
    <p:extLst>
      <p:ext uri="{BB962C8B-B14F-4D97-AF65-F5344CB8AC3E}">
        <p14:creationId xmlns:p14="http://schemas.microsoft.com/office/powerpoint/2010/main" val="3194612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1E2984-EEB5-46B5-96BA-FECC4DDFD56E}" type="datetimeFigureOut">
              <a:rPr lang="en-CA" smtClean="0"/>
              <a:t>20/03/2019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32E13F9-16FA-497B-87BF-55614DED696D}" type="slidenum">
              <a:rPr lang="en-CA" smtClean="0"/>
              <a:t>‹#›</a:t>
            </a:fld>
            <a:endParaRPr lang="en-CA"/>
          </a:p>
        </p:txBody>
      </p:sp>
    </p:spTree>
    <p:extLst>
      <p:ext uri="{BB962C8B-B14F-4D97-AF65-F5344CB8AC3E}">
        <p14:creationId xmlns:p14="http://schemas.microsoft.com/office/powerpoint/2010/main" val="769827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1E2984-EEB5-46B5-96BA-FECC4DDFD56E}" type="datetimeFigureOut">
              <a:rPr lang="en-CA" smtClean="0"/>
              <a:t>20/03/2019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32E13F9-16FA-497B-87BF-55614DED696D}" type="slidenum">
              <a:rPr lang="en-CA" smtClean="0"/>
              <a:t>‹#›</a:t>
            </a:fld>
            <a:endParaRPr lang="en-CA"/>
          </a:p>
        </p:txBody>
      </p:sp>
    </p:spTree>
    <p:extLst>
      <p:ext uri="{BB962C8B-B14F-4D97-AF65-F5344CB8AC3E}">
        <p14:creationId xmlns:p14="http://schemas.microsoft.com/office/powerpoint/2010/main" val="2005992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1E2984-EEB5-46B5-96BA-FECC4DDFD56E}" type="datetimeFigureOut">
              <a:rPr lang="en-CA" smtClean="0"/>
              <a:t>20/03/2019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32E13F9-16FA-497B-87BF-55614DED696D}" type="slidenum">
              <a:rPr lang="en-CA" smtClean="0"/>
              <a:t>‹#›</a:t>
            </a:fld>
            <a:endParaRPr lang="en-CA"/>
          </a:p>
        </p:txBody>
      </p:sp>
    </p:spTree>
    <p:extLst>
      <p:ext uri="{BB962C8B-B14F-4D97-AF65-F5344CB8AC3E}">
        <p14:creationId xmlns:p14="http://schemas.microsoft.com/office/powerpoint/2010/main" val="2161224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1E2984-EEB5-46B5-96BA-FECC4DDFD56E}" type="datetimeFigureOut">
              <a:rPr lang="en-CA" smtClean="0"/>
              <a:t>20/03/2019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32E13F9-16FA-497B-87BF-55614DED696D}" type="slidenum">
              <a:rPr lang="en-CA" smtClean="0"/>
              <a:t>‹#›</a:t>
            </a:fld>
            <a:endParaRPr lang="en-CA"/>
          </a:p>
        </p:txBody>
      </p:sp>
    </p:spTree>
    <p:extLst>
      <p:ext uri="{BB962C8B-B14F-4D97-AF65-F5344CB8AC3E}">
        <p14:creationId xmlns:p14="http://schemas.microsoft.com/office/powerpoint/2010/main" val="2568874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1E2984-EEB5-46B5-96BA-FECC4DDFD56E}" type="datetimeFigureOut">
              <a:rPr lang="en-CA" smtClean="0"/>
              <a:t>20/03/2019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32E13F9-16FA-497B-87BF-55614DED696D}" type="slidenum">
              <a:rPr lang="en-CA" smtClean="0"/>
              <a:t>‹#›</a:t>
            </a:fld>
            <a:endParaRPr lang="en-CA"/>
          </a:p>
        </p:txBody>
      </p:sp>
    </p:spTree>
    <p:extLst>
      <p:ext uri="{BB962C8B-B14F-4D97-AF65-F5344CB8AC3E}">
        <p14:creationId xmlns:p14="http://schemas.microsoft.com/office/powerpoint/2010/main" val="621152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1E2984-EEB5-46B5-96BA-FECC4DDFD56E}" type="datetimeFigureOut">
              <a:rPr lang="en-CA" smtClean="0"/>
              <a:t>20/03/2019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32E13F9-16FA-497B-87BF-55614DED696D}" type="slidenum">
              <a:rPr lang="en-CA" smtClean="0"/>
              <a:t>‹#›</a:t>
            </a:fld>
            <a:endParaRPr lang="en-CA"/>
          </a:p>
        </p:txBody>
      </p:sp>
    </p:spTree>
    <p:extLst>
      <p:ext uri="{BB962C8B-B14F-4D97-AF65-F5344CB8AC3E}">
        <p14:creationId xmlns:p14="http://schemas.microsoft.com/office/powerpoint/2010/main" val="1926689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1E2984-EEB5-46B5-96BA-FECC4DDFD56E}" type="datetimeFigureOut">
              <a:rPr lang="en-CA" smtClean="0"/>
              <a:t>20/03/2019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32E13F9-16FA-497B-87BF-55614DED696D}" type="slidenum">
              <a:rPr lang="en-CA" smtClean="0"/>
              <a:t>‹#›</a:t>
            </a:fld>
            <a:endParaRPr lang="en-CA"/>
          </a:p>
        </p:txBody>
      </p:sp>
    </p:spTree>
    <p:extLst>
      <p:ext uri="{BB962C8B-B14F-4D97-AF65-F5344CB8AC3E}">
        <p14:creationId xmlns:p14="http://schemas.microsoft.com/office/powerpoint/2010/main" val="1632719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1E2984-EEB5-46B5-96BA-FECC4DDFD56E}" type="datetimeFigureOut">
              <a:rPr lang="en-CA" smtClean="0"/>
              <a:t>20/03/2019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32E13F9-16FA-497B-87BF-55614DED696D}" type="slidenum">
              <a:rPr lang="en-CA" smtClean="0"/>
              <a:t>‹#›</a:t>
            </a:fld>
            <a:endParaRPr lang="en-CA"/>
          </a:p>
        </p:txBody>
      </p:sp>
    </p:spTree>
    <p:extLst>
      <p:ext uri="{BB962C8B-B14F-4D97-AF65-F5344CB8AC3E}">
        <p14:creationId xmlns:p14="http://schemas.microsoft.com/office/powerpoint/2010/main" val="1471405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1E2984-EEB5-46B5-96BA-FECC4DDFD56E}" type="datetimeFigureOut">
              <a:rPr lang="en-CA" smtClean="0"/>
              <a:t>20/03/2019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32E13F9-16FA-497B-87BF-55614DED696D}" type="slidenum">
              <a:rPr lang="en-CA" smtClean="0"/>
              <a:t>‹#›</a:t>
            </a:fld>
            <a:endParaRPr lang="en-CA"/>
          </a:p>
        </p:txBody>
      </p:sp>
    </p:spTree>
    <p:extLst>
      <p:ext uri="{BB962C8B-B14F-4D97-AF65-F5344CB8AC3E}">
        <p14:creationId xmlns:p14="http://schemas.microsoft.com/office/powerpoint/2010/main" val="3543172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1E2984-EEB5-46B5-96BA-FECC4DDFD56E}" type="datetimeFigureOut">
              <a:rPr lang="en-CA" smtClean="0"/>
              <a:t>20/03/2019</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2E13F9-16FA-497B-87BF-55614DED696D}" type="slidenum">
              <a:rPr lang="en-CA" smtClean="0"/>
              <a:t>‹#›</a:t>
            </a:fld>
            <a:endParaRPr lang="en-CA"/>
          </a:p>
        </p:txBody>
      </p:sp>
    </p:spTree>
    <p:extLst>
      <p:ext uri="{BB962C8B-B14F-4D97-AF65-F5344CB8AC3E}">
        <p14:creationId xmlns:p14="http://schemas.microsoft.com/office/powerpoint/2010/main" val="7321728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grandviewresearch.com/press-release/global-pet-food-market"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bekryl.com/industry-trends/fortified-foods-and-beverages-market-share-analysis" TargetMode="External"/><Relationship Id="rId5" Type="http://schemas.openxmlformats.org/officeDocument/2006/relationships/hyperlink" Target="https://www.statista.com/statistics/758383/omega-3-supplement-market-size-worldwide/" TargetMode="External"/><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3" Type="http://schemas.openxmlformats.org/officeDocument/2006/relationships/image" Target="../media/image8.jpe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8.xml"/><Relationship Id="rId16"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2.svg"/><Relationship Id="rId15" Type="http://schemas.openxmlformats.org/officeDocument/2006/relationships/image" Target="../media/image18.gif"/><Relationship Id="rId10"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image" Target="../media/image12.png"/><Relationship Id="rId1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0.emf"/><Relationship Id="rId5" Type="http://schemas.openxmlformats.org/officeDocument/2006/relationships/package" Target="../embeddings/Microsoft_Excel_Worksheet.xlsx"/><Relationship Id="rId4" Type="http://schemas.openxmlformats.org/officeDocument/2006/relationships/image" Target="../media/image2.sv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e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package" Target="../embeddings/Microsoft_Excel_Worksheet1.xlsx"/><Relationship Id="rId5" Type="http://schemas.openxmlformats.org/officeDocument/2006/relationships/chart" Target="../charts/chart1.xml"/><Relationship Id="rId4" Type="http://schemas.openxmlformats.org/officeDocument/2006/relationships/image" Target="../media/image2.sv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8.jpg"/><Relationship Id="rId5" Type="http://schemas.microsoft.com/office/2007/relationships/hdphoto" Target="../media/hdphoto1.wdp"/><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articles.mercola.com/sites/articles/archive/2012/01/12/aha-position-on-omega-6-fats.aspx" TargetMode="Externa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europa.eu/rapid/press-release_MEMO-17-1344_en.htm"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doi.org/10.1017/S0025315415001356" TargetMode="External"/><Relationship Id="rId5" Type="http://schemas.openxmlformats.org/officeDocument/2006/relationships/image" Target="../media/image6.jpeg"/><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s://iheartdogs.com/how-much-omega-3-should-i-give-my-dog-the-surprising-answer/" TargetMode="External"/><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02812744-4620-4191-A89A-E146F5F9A8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2351" y="2192148"/>
            <a:ext cx="4579297" cy="1236852"/>
          </a:xfrm>
          <a:prstGeom prst="rect">
            <a:avLst/>
          </a:prstGeom>
        </p:spPr>
      </p:pic>
      <p:pic>
        <p:nvPicPr>
          <p:cNvPr id="1026" name="Picture 2" descr="https://www.leanlifehealth.com/wp-content/themes/UWD/images/flaxseedflowers.jpg">
            <a:extLst>
              <a:ext uri="{FF2B5EF4-FFF2-40B4-BE49-F238E27FC236}">
                <a16:creationId xmlns:a16="http://schemas.microsoft.com/office/drawing/2014/main" id="{0753FFF1-1482-47DF-B904-315D658BC4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7841" y="3815655"/>
            <a:ext cx="3426159" cy="30423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CAC98C4-4E98-4C7D-BA12-886C49ABE7D5}"/>
              </a:ext>
            </a:extLst>
          </p:cNvPr>
          <p:cNvSpPr txBox="1"/>
          <p:nvPr/>
        </p:nvSpPr>
        <p:spPr>
          <a:xfrm>
            <a:off x="3585863" y="3815655"/>
            <a:ext cx="2299220" cy="923330"/>
          </a:xfrm>
          <a:prstGeom prst="rect">
            <a:avLst/>
          </a:prstGeom>
          <a:noFill/>
        </p:spPr>
        <p:txBody>
          <a:bodyPr wrap="none" rtlCol="0">
            <a:spAutoFit/>
          </a:bodyPr>
          <a:lstStyle/>
          <a:p>
            <a:pPr algn="ctr"/>
            <a:r>
              <a:rPr lang="en-CA" b="1" dirty="0">
                <a:solidFill>
                  <a:schemeClr val="bg1">
                    <a:lumMod val="50000"/>
                  </a:schemeClr>
                </a:solidFill>
                <a:latin typeface="Arial Nova" panose="020B0504020202020204" pitchFamily="34" charset="0"/>
              </a:rPr>
              <a:t>CORPORATE DECK</a:t>
            </a:r>
          </a:p>
          <a:p>
            <a:pPr algn="ctr"/>
            <a:endParaRPr lang="en-CA" dirty="0">
              <a:solidFill>
                <a:schemeClr val="bg1">
                  <a:lumMod val="50000"/>
                </a:schemeClr>
              </a:solidFill>
              <a:latin typeface="Arial Nova" panose="020B0504020202020204" pitchFamily="34" charset="0"/>
            </a:endParaRPr>
          </a:p>
          <a:p>
            <a:pPr algn="ctr"/>
            <a:r>
              <a:rPr lang="en-CA" dirty="0">
                <a:solidFill>
                  <a:schemeClr val="bg1">
                    <a:lumMod val="50000"/>
                  </a:schemeClr>
                </a:solidFill>
                <a:latin typeface="Arial Nova" panose="020B0504020202020204" pitchFamily="34" charset="0"/>
              </a:rPr>
              <a:t>February 2019</a:t>
            </a:r>
          </a:p>
        </p:txBody>
      </p:sp>
      <p:sp>
        <p:nvSpPr>
          <p:cNvPr id="8" name="TextBox 7">
            <a:extLst>
              <a:ext uri="{FF2B5EF4-FFF2-40B4-BE49-F238E27FC236}">
                <a16:creationId xmlns:a16="http://schemas.microsoft.com/office/drawing/2014/main" id="{3B88E20D-2812-4ADB-B478-C6D64B23ADCB}"/>
              </a:ext>
            </a:extLst>
          </p:cNvPr>
          <p:cNvSpPr txBox="1"/>
          <p:nvPr/>
        </p:nvSpPr>
        <p:spPr>
          <a:xfrm>
            <a:off x="155661" y="5434905"/>
            <a:ext cx="2606589" cy="1354217"/>
          </a:xfrm>
          <a:prstGeom prst="rect">
            <a:avLst/>
          </a:prstGeom>
          <a:noFill/>
        </p:spPr>
        <p:txBody>
          <a:bodyPr wrap="square" rtlCol="0">
            <a:spAutoFit/>
          </a:bodyPr>
          <a:lstStyle/>
          <a:p>
            <a:r>
              <a:rPr lang="en-CA" b="1" dirty="0">
                <a:solidFill>
                  <a:schemeClr val="bg1">
                    <a:lumMod val="50000"/>
                  </a:schemeClr>
                </a:solidFill>
                <a:latin typeface="Arial Nova" panose="020B0504020202020204" pitchFamily="34" charset="0"/>
              </a:rPr>
              <a:t>LeanLife Health Inc.</a:t>
            </a:r>
          </a:p>
          <a:p>
            <a:r>
              <a:rPr lang="en-CA" dirty="0">
                <a:solidFill>
                  <a:schemeClr val="bg1">
                    <a:lumMod val="50000"/>
                  </a:schemeClr>
                </a:solidFill>
                <a:latin typeface="Arial Nova" panose="020B0504020202020204" pitchFamily="34" charset="0"/>
              </a:rPr>
              <a:t>CSE: LLP</a:t>
            </a:r>
          </a:p>
          <a:p>
            <a:r>
              <a:rPr lang="en-CA" dirty="0">
                <a:solidFill>
                  <a:schemeClr val="bg1">
                    <a:lumMod val="50000"/>
                  </a:schemeClr>
                </a:solidFill>
                <a:latin typeface="Arial Nova" panose="020B0504020202020204" pitchFamily="34" charset="0"/>
              </a:rPr>
              <a:t>Last price: 	$0.085</a:t>
            </a:r>
          </a:p>
          <a:p>
            <a:r>
              <a:rPr lang="en-CA" dirty="0">
                <a:solidFill>
                  <a:schemeClr val="bg1">
                    <a:lumMod val="50000"/>
                  </a:schemeClr>
                </a:solidFill>
                <a:latin typeface="Arial Nova" panose="020B0504020202020204" pitchFamily="34" charset="0"/>
              </a:rPr>
              <a:t>Market cap:	$8M</a:t>
            </a:r>
          </a:p>
          <a:p>
            <a:r>
              <a:rPr lang="en-CA" sz="900" i="1" dirty="0">
                <a:solidFill>
                  <a:schemeClr val="bg1">
                    <a:lumMod val="50000"/>
                  </a:schemeClr>
                </a:solidFill>
                <a:latin typeface="Arial Nova" panose="020B0504020202020204" pitchFamily="34" charset="0"/>
              </a:rPr>
              <a:t>As of February 26, 2019</a:t>
            </a:r>
          </a:p>
        </p:txBody>
      </p:sp>
    </p:spTree>
    <p:extLst>
      <p:ext uri="{BB962C8B-B14F-4D97-AF65-F5344CB8AC3E}">
        <p14:creationId xmlns:p14="http://schemas.microsoft.com/office/powerpoint/2010/main" val="4293107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FCAA52A-0DAF-4D23-B413-1BCE237678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59126" y="172848"/>
            <a:ext cx="2013424" cy="543819"/>
          </a:xfrm>
          <a:prstGeom prst="rect">
            <a:avLst/>
          </a:prstGeom>
        </p:spPr>
      </p:pic>
      <p:sp>
        <p:nvSpPr>
          <p:cNvPr id="9" name="TextBox 8">
            <a:extLst>
              <a:ext uri="{FF2B5EF4-FFF2-40B4-BE49-F238E27FC236}">
                <a16:creationId xmlns:a16="http://schemas.microsoft.com/office/drawing/2014/main" id="{93494D49-7F4D-4932-9B51-86B29412DC20}"/>
              </a:ext>
            </a:extLst>
          </p:cNvPr>
          <p:cNvSpPr txBox="1"/>
          <p:nvPr/>
        </p:nvSpPr>
        <p:spPr>
          <a:xfrm>
            <a:off x="422361" y="249254"/>
            <a:ext cx="5597439" cy="461665"/>
          </a:xfrm>
          <a:prstGeom prst="rect">
            <a:avLst/>
          </a:prstGeom>
          <a:noFill/>
        </p:spPr>
        <p:txBody>
          <a:bodyPr wrap="square" rtlCol="0">
            <a:spAutoFit/>
          </a:bodyPr>
          <a:lstStyle/>
          <a:p>
            <a:r>
              <a:rPr lang="en-CA" sz="2400" b="1" dirty="0">
                <a:solidFill>
                  <a:srgbClr val="00793E"/>
                </a:solidFill>
                <a:latin typeface="Arial Nova" panose="020B0504020202020204" pitchFamily="34" charset="0"/>
              </a:rPr>
              <a:t>MARKET SIZE</a:t>
            </a:r>
            <a:endParaRPr lang="en-CA" sz="2400" dirty="0">
              <a:solidFill>
                <a:srgbClr val="00793E"/>
              </a:solidFill>
              <a:latin typeface="Arial Nova" panose="020B0504020202020204" pitchFamily="34" charset="0"/>
            </a:endParaRPr>
          </a:p>
        </p:txBody>
      </p:sp>
      <p:sp>
        <p:nvSpPr>
          <p:cNvPr id="10" name="Rectangle 9">
            <a:extLst>
              <a:ext uri="{FF2B5EF4-FFF2-40B4-BE49-F238E27FC236}">
                <a16:creationId xmlns:a16="http://schemas.microsoft.com/office/drawing/2014/main" id="{9D138A10-24BA-42B9-B13A-38ACF3C19693}"/>
              </a:ext>
            </a:extLst>
          </p:cNvPr>
          <p:cNvSpPr/>
          <p:nvPr/>
        </p:nvSpPr>
        <p:spPr>
          <a:xfrm>
            <a:off x="171450" y="710919"/>
            <a:ext cx="5848350" cy="45719"/>
          </a:xfrm>
          <a:prstGeom prst="rect">
            <a:avLst/>
          </a:prstGeom>
          <a:solidFill>
            <a:srgbClr val="F8B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CB841136-5656-48A3-B120-1B1787F01695}"/>
              </a:ext>
            </a:extLst>
          </p:cNvPr>
          <p:cNvSpPr/>
          <p:nvPr/>
        </p:nvSpPr>
        <p:spPr>
          <a:xfrm>
            <a:off x="171450" y="6444141"/>
            <a:ext cx="8801100" cy="241011"/>
          </a:xfrm>
          <a:prstGeom prst="rect">
            <a:avLst/>
          </a:prstGeom>
          <a:solidFill>
            <a:srgbClr val="A0C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extBox 11">
            <a:extLst>
              <a:ext uri="{FF2B5EF4-FFF2-40B4-BE49-F238E27FC236}">
                <a16:creationId xmlns:a16="http://schemas.microsoft.com/office/drawing/2014/main" id="{7F1933BF-DF42-4A60-AA85-069816AFF3D6}"/>
              </a:ext>
            </a:extLst>
          </p:cNvPr>
          <p:cNvSpPr txBox="1"/>
          <p:nvPr/>
        </p:nvSpPr>
        <p:spPr>
          <a:xfrm>
            <a:off x="8614515" y="6426146"/>
            <a:ext cx="263214" cy="276999"/>
          </a:xfrm>
          <a:prstGeom prst="rect">
            <a:avLst/>
          </a:prstGeom>
          <a:noFill/>
        </p:spPr>
        <p:txBody>
          <a:bodyPr wrap="none" rtlCol="0">
            <a:spAutoFit/>
          </a:bodyPr>
          <a:lstStyle/>
          <a:p>
            <a:fld id="{B13BE172-93B7-4284-9EDF-410D09BBD11D}" type="slidenum">
              <a:rPr lang="en-CA" sz="1200" smtClean="0">
                <a:solidFill>
                  <a:schemeClr val="bg1"/>
                </a:solidFill>
              </a:rPr>
              <a:t>10</a:t>
            </a:fld>
            <a:endParaRPr lang="en-CA" sz="1200" dirty="0">
              <a:solidFill>
                <a:schemeClr val="bg1"/>
              </a:solidFill>
            </a:endParaRPr>
          </a:p>
        </p:txBody>
      </p:sp>
      <p:sp>
        <p:nvSpPr>
          <p:cNvPr id="13" name="TextBox 12">
            <a:extLst>
              <a:ext uri="{FF2B5EF4-FFF2-40B4-BE49-F238E27FC236}">
                <a16:creationId xmlns:a16="http://schemas.microsoft.com/office/drawing/2014/main" id="{1DB02726-6913-4580-B065-F70E72E04F85}"/>
              </a:ext>
            </a:extLst>
          </p:cNvPr>
          <p:cNvSpPr txBox="1"/>
          <p:nvPr/>
        </p:nvSpPr>
        <p:spPr>
          <a:xfrm>
            <a:off x="2242020" y="6444141"/>
            <a:ext cx="4806124" cy="253916"/>
          </a:xfrm>
          <a:prstGeom prst="rect">
            <a:avLst/>
          </a:prstGeom>
          <a:noFill/>
        </p:spPr>
        <p:txBody>
          <a:bodyPr wrap="none" rtlCol="0">
            <a:spAutoFit/>
          </a:bodyPr>
          <a:lstStyle/>
          <a:p>
            <a:pPr algn="ctr"/>
            <a:r>
              <a:rPr lang="en-CA" sz="1050" cap="all" spc="300" dirty="0">
                <a:solidFill>
                  <a:schemeClr val="bg1"/>
                </a:solidFill>
              </a:rPr>
              <a:t>PLANT-BASED OMEGA PRODUCTS FOR EVERYDAY USE</a:t>
            </a:r>
          </a:p>
        </p:txBody>
      </p:sp>
      <p:sp>
        <p:nvSpPr>
          <p:cNvPr id="15" name="TextBox 14">
            <a:extLst>
              <a:ext uri="{FF2B5EF4-FFF2-40B4-BE49-F238E27FC236}">
                <a16:creationId xmlns:a16="http://schemas.microsoft.com/office/drawing/2014/main" id="{B8637E4D-88A1-4104-9EC7-88F512AB3225}"/>
              </a:ext>
            </a:extLst>
          </p:cNvPr>
          <p:cNvSpPr txBox="1"/>
          <p:nvPr/>
        </p:nvSpPr>
        <p:spPr>
          <a:xfrm>
            <a:off x="422361" y="5102186"/>
            <a:ext cx="8286975" cy="415627"/>
          </a:xfrm>
          <a:prstGeom prst="rect">
            <a:avLst/>
          </a:prstGeom>
          <a:noFill/>
        </p:spPr>
        <p:txBody>
          <a:bodyPr wrap="square" rtlCol="0">
            <a:spAutoFit/>
          </a:bodyPr>
          <a:lstStyle/>
          <a:p>
            <a:pPr marL="285750" indent="-285750">
              <a:lnSpc>
                <a:spcPct val="150000"/>
              </a:lnSpc>
              <a:spcBef>
                <a:spcPts val="600"/>
              </a:spcBef>
              <a:spcAft>
                <a:spcPts val="600"/>
              </a:spcAft>
              <a:buFont typeface="Arial" panose="020B0604020202020204" pitchFamily="34" charset="0"/>
              <a:buChar char="•"/>
            </a:pPr>
            <a:r>
              <a:rPr lang="en-US" sz="1600" dirty="0">
                <a:solidFill>
                  <a:schemeClr val="bg1">
                    <a:lumMod val="50000"/>
                  </a:schemeClr>
                </a:solidFill>
                <a:latin typeface="Arial Nova" panose="020B0504020202020204" pitchFamily="34" charset="0"/>
              </a:rPr>
              <a:t>LeanLife enjoys significant market size potential that disrupts existing industries.</a:t>
            </a:r>
          </a:p>
        </p:txBody>
      </p:sp>
      <p:sp>
        <p:nvSpPr>
          <p:cNvPr id="14" name="TextBox 13">
            <a:extLst>
              <a:ext uri="{FF2B5EF4-FFF2-40B4-BE49-F238E27FC236}">
                <a16:creationId xmlns:a16="http://schemas.microsoft.com/office/drawing/2014/main" id="{8A7BCC04-6087-4A85-A9A0-18781F5EA1C2}"/>
              </a:ext>
            </a:extLst>
          </p:cNvPr>
          <p:cNvSpPr txBox="1"/>
          <p:nvPr/>
        </p:nvSpPr>
        <p:spPr>
          <a:xfrm>
            <a:off x="422361" y="5915173"/>
            <a:ext cx="8445415" cy="523220"/>
          </a:xfrm>
          <a:prstGeom prst="rect">
            <a:avLst/>
          </a:prstGeom>
          <a:noFill/>
        </p:spPr>
        <p:txBody>
          <a:bodyPr wrap="square" rtlCol="0">
            <a:spAutoFit/>
          </a:bodyPr>
          <a:lstStyle/>
          <a:p>
            <a:r>
              <a:rPr lang="en-US" sz="700" b="1" dirty="0">
                <a:solidFill>
                  <a:schemeClr val="bg1">
                    <a:lumMod val="50000"/>
                  </a:schemeClr>
                </a:solidFill>
                <a:latin typeface="Arial Nova" panose="020B0504020202020204" pitchFamily="34" charset="0"/>
              </a:rPr>
              <a:t>References</a:t>
            </a:r>
          </a:p>
          <a:p>
            <a:pPr marL="228600" indent="-228600">
              <a:buAutoNum type="arabicPeriod"/>
            </a:pPr>
            <a:r>
              <a:rPr lang="en-US" sz="700" dirty="0">
                <a:solidFill>
                  <a:schemeClr val="bg1">
                    <a:lumMod val="50000"/>
                  </a:schemeClr>
                </a:solidFill>
                <a:latin typeface="Arial Nova" panose="020B0504020202020204" pitchFamily="34" charset="0"/>
              </a:rPr>
              <a:t>2016 data. Global omega-3 supplement market size in 2016 and 2015 (in billion U.S. dollars). Statista. </a:t>
            </a:r>
            <a:r>
              <a:rPr lang="en-US" sz="700" dirty="0">
                <a:solidFill>
                  <a:schemeClr val="bg1">
                    <a:lumMod val="50000"/>
                  </a:schemeClr>
                </a:solidFill>
                <a:latin typeface="Arial Nova" panose="020B0504020202020204" pitchFamily="34" charset="0"/>
                <a:hlinkClick r:id="rId5"/>
              </a:rPr>
              <a:t>https://www.statista.com/statistics/758383/omega-3-supplement-market-size-worldwide/</a:t>
            </a:r>
            <a:endParaRPr lang="en-US" sz="700" dirty="0">
              <a:solidFill>
                <a:schemeClr val="bg1">
                  <a:lumMod val="50000"/>
                </a:schemeClr>
              </a:solidFill>
              <a:latin typeface="Arial Nova" panose="020B0504020202020204" pitchFamily="34" charset="0"/>
            </a:endParaRPr>
          </a:p>
          <a:p>
            <a:pPr marL="228600" indent="-228600">
              <a:buAutoNum type="arabicPeriod"/>
            </a:pPr>
            <a:r>
              <a:rPr lang="en-US" sz="700" dirty="0">
                <a:solidFill>
                  <a:schemeClr val="bg1">
                    <a:lumMod val="50000"/>
                  </a:schemeClr>
                </a:solidFill>
                <a:latin typeface="Arial Nova" panose="020B0504020202020204" pitchFamily="34" charset="0"/>
              </a:rPr>
              <a:t>2018 data. Global Fortified Foods and Beverages Market Size Analysis, 2018-2028. </a:t>
            </a:r>
            <a:r>
              <a:rPr lang="en-US" sz="700" dirty="0" err="1">
                <a:solidFill>
                  <a:schemeClr val="bg1">
                    <a:lumMod val="50000"/>
                  </a:schemeClr>
                </a:solidFill>
                <a:latin typeface="Arial Nova" panose="020B0504020202020204" pitchFamily="34" charset="0"/>
              </a:rPr>
              <a:t>Bekryl</a:t>
            </a:r>
            <a:r>
              <a:rPr lang="en-US" sz="700" dirty="0">
                <a:solidFill>
                  <a:schemeClr val="bg1">
                    <a:lumMod val="50000"/>
                  </a:schemeClr>
                </a:solidFill>
                <a:latin typeface="Arial Nova" panose="020B0504020202020204" pitchFamily="34" charset="0"/>
              </a:rPr>
              <a:t>. </a:t>
            </a:r>
            <a:r>
              <a:rPr lang="en-US" sz="700" dirty="0">
                <a:solidFill>
                  <a:schemeClr val="bg1">
                    <a:lumMod val="50000"/>
                  </a:schemeClr>
                </a:solidFill>
                <a:latin typeface="Arial Nova" panose="020B0504020202020204" pitchFamily="34" charset="0"/>
                <a:hlinkClick r:id="rId6"/>
              </a:rPr>
              <a:t>https://bekryl.com/industry-trends/fortified-foods-and-beverages-market-share-analysis</a:t>
            </a:r>
            <a:r>
              <a:rPr lang="en-US" sz="700" dirty="0">
                <a:solidFill>
                  <a:schemeClr val="bg1">
                    <a:lumMod val="50000"/>
                  </a:schemeClr>
                </a:solidFill>
                <a:latin typeface="Arial Nova" panose="020B0504020202020204" pitchFamily="34" charset="0"/>
              </a:rPr>
              <a:t> </a:t>
            </a:r>
          </a:p>
          <a:p>
            <a:pPr marL="228600" indent="-228600">
              <a:buAutoNum type="arabicPeriod"/>
            </a:pPr>
            <a:r>
              <a:rPr lang="en-US" sz="700" dirty="0">
                <a:solidFill>
                  <a:schemeClr val="bg1">
                    <a:lumMod val="50000"/>
                  </a:schemeClr>
                </a:solidFill>
                <a:latin typeface="Arial Nova" panose="020B0504020202020204" pitchFamily="34" charset="0"/>
              </a:rPr>
              <a:t>2022 estimate. Pet Food Market Size Worth $98.81 Billion By 2022 | CAGR 4.3%. Grandview Research. </a:t>
            </a:r>
            <a:r>
              <a:rPr lang="en-US" sz="700" dirty="0">
                <a:solidFill>
                  <a:schemeClr val="bg1">
                    <a:lumMod val="50000"/>
                  </a:schemeClr>
                </a:solidFill>
                <a:latin typeface="Arial Nova" panose="020B0504020202020204" pitchFamily="34" charset="0"/>
                <a:hlinkClick r:id="rId7"/>
              </a:rPr>
              <a:t>https://www.grandviewresearch.com/press-release/global-pet-food-market</a:t>
            </a:r>
            <a:r>
              <a:rPr lang="en-US" sz="700" dirty="0">
                <a:solidFill>
                  <a:schemeClr val="bg1">
                    <a:lumMod val="50000"/>
                  </a:schemeClr>
                </a:solidFill>
                <a:latin typeface="Arial Nova" panose="020B0504020202020204" pitchFamily="34" charset="0"/>
              </a:rPr>
              <a:t> </a:t>
            </a:r>
          </a:p>
        </p:txBody>
      </p:sp>
      <p:sp>
        <p:nvSpPr>
          <p:cNvPr id="3" name="Oval 2">
            <a:extLst>
              <a:ext uri="{FF2B5EF4-FFF2-40B4-BE49-F238E27FC236}">
                <a16:creationId xmlns:a16="http://schemas.microsoft.com/office/drawing/2014/main" id="{2EC11095-CB3D-42FD-911A-1B718DDF73CB}"/>
              </a:ext>
            </a:extLst>
          </p:cNvPr>
          <p:cNvSpPr/>
          <p:nvPr/>
        </p:nvSpPr>
        <p:spPr>
          <a:xfrm>
            <a:off x="3831336" y="3429000"/>
            <a:ext cx="1627464" cy="1627464"/>
          </a:xfrm>
          <a:prstGeom prst="ellipse">
            <a:avLst/>
          </a:prstGeom>
          <a:solidFill>
            <a:srgbClr val="F8B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dirty="0"/>
              <a:t>Global omega-3 supplement market:</a:t>
            </a:r>
          </a:p>
          <a:p>
            <a:pPr algn="ctr"/>
            <a:endParaRPr lang="en-CA" sz="1100" b="1" dirty="0"/>
          </a:p>
          <a:p>
            <a:pPr algn="ctr"/>
            <a:r>
              <a:rPr lang="en-CA" sz="1100" b="1" dirty="0"/>
              <a:t>$33 billion</a:t>
            </a:r>
            <a:r>
              <a:rPr lang="en-CA" sz="1100" b="1" baseline="30000" dirty="0"/>
              <a:t>1</a:t>
            </a:r>
          </a:p>
          <a:p>
            <a:pPr algn="ctr"/>
            <a:r>
              <a:rPr lang="en-CA" sz="1100" i="1" dirty="0"/>
              <a:t>CAGR: 5.6%</a:t>
            </a:r>
          </a:p>
        </p:txBody>
      </p:sp>
      <p:sp>
        <p:nvSpPr>
          <p:cNvPr id="16" name="Oval 15">
            <a:extLst>
              <a:ext uri="{FF2B5EF4-FFF2-40B4-BE49-F238E27FC236}">
                <a16:creationId xmlns:a16="http://schemas.microsoft.com/office/drawing/2014/main" id="{079835C2-0447-436D-9317-524CCB7B8B83}"/>
              </a:ext>
            </a:extLst>
          </p:cNvPr>
          <p:cNvSpPr/>
          <p:nvPr/>
        </p:nvSpPr>
        <p:spPr>
          <a:xfrm>
            <a:off x="1142011" y="1315085"/>
            <a:ext cx="3228653" cy="3228653"/>
          </a:xfrm>
          <a:prstGeom prst="ellipse">
            <a:avLst/>
          </a:prstGeom>
          <a:solidFill>
            <a:srgbClr val="A0C849">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dirty="0"/>
              <a:t>Global fortified foods and beverages market:</a:t>
            </a:r>
          </a:p>
          <a:p>
            <a:pPr algn="ctr"/>
            <a:endParaRPr lang="en-CA" sz="1100" b="1" dirty="0"/>
          </a:p>
          <a:p>
            <a:pPr algn="ctr"/>
            <a:r>
              <a:rPr lang="en-CA" sz="1100" b="1" dirty="0"/>
              <a:t>$106 billion</a:t>
            </a:r>
            <a:r>
              <a:rPr lang="en-CA" sz="1100" b="1" baseline="30000" dirty="0"/>
              <a:t>2</a:t>
            </a:r>
          </a:p>
          <a:p>
            <a:pPr algn="ctr"/>
            <a:r>
              <a:rPr lang="en-CA" sz="1100" i="1" dirty="0"/>
              <a:t>CAGR: 6.1%</a:t>
            </a:r>
          </a:p>
        </p:txBody>
      </p:sp>
      <p:sp>
        <p:nvSpPr>
          <p:cNvPr id="17" name="Oval 16">
            <a:extLst>
              <a:ext uri="{FF2B5EF4-FFF2-40B4-BE49-F238E27FC236}">
                <a16:creationId xmlns:a16="http://schemas.microsoft.com/office/drawing/2014/main" id="{943EBE27-182E-44D3-ACD6-6AA00FBBDCFF}"/>
              </a:ext>
            </a:extLst>
          </p:cNvPr>
          <p:cNvSpPr/>
          <p:nvPr/>
        </p:nvSpPr>
        <p:spPr>
          <a:xfrm>
            <a:off x="4919472" y="1282832"/>
            <a:ext cx="3228653" cy="3228653"/>
          </a:xfrm>
          <a:prstGeom prst="ellipse">
            <a:avLst/>
          </a:prstGeom>
          <a:solidFill>
            <a:srgbClr val="A0C849">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dirty="0"/>
              <a:t>Global pet food market:</a:t>
            </a:r>
          </a:p>
          <a:p>
            <a:pPr algn="ctr"/>
            <a:endParaRPr lang="en-CA" sz="1100" b="1" dirty="0"/>
          </a:p>
          <a:p>
            <a:pPr algn="ctr"/>
            <a:r>
              <a:rPr lang="en-CA" sz="1100" b="1" dirty="0"/>
              <a:t>$99 billion</a:t>
            </a:r>
            <a:r>
              <a:rPr lang="en-CA" sz="1100" b="1" baseline="30000" dirty="0"/>
              <a:t>3</a:t>
            </a:r>
          </a:p>
          <a:p>
            <a:pPr algn="ctr"/>
            <a:r>
              <a:rPr lang="en-CA" sz="1100" i="1" dirty="0"/>
              <a:t>CAGR: 4.3%</a:t>
            </a:r>
          </a:p>
        </p:txBody>
      </p:sp>
    </p:spTree>
    <p:extLst>
      <p:ext uri="{BB962C8B-B14F-4D97-AF65-F5344CB8AC3E}">
        <p14:creationId xmlns:p14="http://schemas.microsoft.com/office/powerpoint/2010/main" val="2939922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8" name="Picture 10" descr="Image result for conagra">
            <a:extLst>
              <a:ext uri="{FF2B5EF4-FFF2-40B4-BE49-F238E27FC236}">
                <a16:creationId xmlns:a16="http://schemas.microsoft.com/office/drawing/2014/main" id="{E69A0DCB-1BC8-4392-AB6C-64CF2883BF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575" y="2845373"/>
            <a:ext cx="2894202" cy="1736521"/>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a:extLst>
              <a:ext uri="{FF2B5EF4-FFF2-40B4-BE49-F238E27FC236}">
                <a16:creationId xmlns:a16="http://schemas.microsoft.com/office/drawing/2014/main" id="{DFCAA52A-0DAF-4D23-B413-1BCE237678F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59126" y="172848"/>
            <a:ext cx="2013424" cy="543819"/>
          </a:xfrm>
          <a:prstGeom prst="rect">
            <a:avLst/>
          </a:prstGeom>
        </p:spPr>
      </p:pic>
      <p:sp>
        <p:nvSpPr>
          <p:cNvPr id="9" name="TextBox 8">
            <a:extLst>
              <a:ext uri="{FF2B5EF4-FFF2-40B4-BE49-F238E27FC236}">
                <a16:creationId xmlns:a16="http://schemas.microsoft.com/office/drawing/2014/main" id="{93494D49-7F4D-4932-9B51-86B29412DC20}"/>
              </a:ext>
            </a:extLst>
          </p:cNvPr>
          <p:cNvSpPr txBox="1"/>
          <p:nvPr/>
        </p:nvSpPr>
        <p:spPr>
          <a:xfrm>
            <a:off x="422361" y="249254"/>
            <a:ext cx="5597439" cy="461665"/>
          </a:xfrm>
          <a:prstGeom prst="rect">
            <a:avLst/>
          </a:prstGeom>
          <a:noFill/>
        </p:spPr>
        <p:txBody>
          <a:bodyPr wrap="square" rtlCol="0">
            <a:spAutoFit/>
          </a:bodyPr>
          <a:lstStyle/>
          <a:p>
            <a:r>
              <a:rPr lang="en-CA" sz="2400" b="1" dirty="0">
                <a:solidFill>
                  <a:srgbClr val="00793E"/>
                </a:solidFill>
                <a:latin typeface="Arial Nova" panose="020B0504020202020204" pitchFamily="34" charset="0"/>
              </a:rPr>
              <a:t>LEVERAGING RELATIONSHIPS</a:t>
            </a:r>
            <a:endParaRPr lang="en-CA" sz="2400" dirty="0">
              <a:solidFill>
                <a:srgbClr val="00793E"/>
              </a:solidFill>
              <a:latin typeface="Arial Nova" panose="020B0504020202020204" pitchFamily="34" charset="0"/>
            </a:endParaRPr>
          </a:p>
        </p:txBody>
      </p:sp>
      <p:sp>
        <p:nvSpPr>
          <p:cNvPr id="10" name="Rectangle 9">
            <a:extLst>
              <a:ext uri="{FF2B5EF4-FFF2-40B4-BE49-F238E27FC236}">
                <a16:creationId xmlns:a16="http://schemas.microsoft.com/office/drawing/2014/main" id="{9D138A10-24BA-42B9-B13A-38ACF3C19693}"/>
              </a:ext>
            </a:extLst>
          </p:cNvPr>
          <p:cNvSpPr/>
          <p:nvPr/>
        </p:nvSpPr>
        <p:spPr>
          <a:xfrm>
            <a:off x="171450" y="710919"/>
            <a:ext cx="5848350" cy="45719"/>
          </a:xfrm>
          <a:prstGeom prst="rect">
            <a:avLst/>
          </a:prstGeom>
          <a:solidFill>
            <a:srgbClr val="F8B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CB841136-5656-48A3-B120-1B1787F01695}"/>
              </a:ext>
            </a:extLst>
          </p:cNvPr>
          <p:cNvSpPr/>
          <p:nvPr/>
        </p:nvSpPr>
        <p:spPr>
          <a:xfrm>
            <a:off x="171450" y="6444141"/>
            <a:ext cx="8801100" cy="241011"/>
          </a:xfrm>
          <a:prstGeom prst="rect">
            <a:avLst/>
          </a:prstGeom>
          <a:solidFill>
            <a:srgbClr val="A0C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TextBox 12">
            <a:extLst>
              <a:ext uri="{FF2B5EF4-FFF2-40B4-BE49-F238E27FC236}">
                <a16:creationId xmlns:a16="http://schemas.microsoft.com/office/drawing/2014/main" id="{1DB02726-6913-4580-B065-F70E72E04F85}"/>
              </a:ext>
            </a:extLst>
          </p:cNvPr>
          <p:cNvSpPr txBox="1"/>
          <p:nvPr/>
        </p:nvSpPr>
        <p:spPr>
          <a:xfrm>
            <a:off x="2242020" y="6444141"/>
            <a:ext cx="4806124" cy="253916"/>
          </a:xfrm>
          <a:prstGeom prst="rect">
            <a:avLst/>
          </a:prstGeom>
          <a:noFill/>
        </p:spPr>
        <p:txBody>
          <a:bodyPr wrap="none" rtlCol="0">
            <a:spAutoFit/>
          </a:bodyPr>
          <a:lstStyle/>
          <a:p>
            <a:pPr algn="ctr"/>
            <a:r>
              <a:rPr lang="en-CA" sz="1050" cap="all" spc="300" dirty="0">
                <a:solidFill>
                  <a:schemeClr val="bg1"/>
                </a:solidFill>
              </a:rPr>
              <a:t>PLANT-BASED OMEGA PRODUCTS FOR EVERYDAY USE</a:t>
            </a:r>
          </a:p>
        </p:txBody>
      </p:sp>
      <p:sp>
        <p:nvSpPr>
          <p:cNvPr id="20" name="TextBox 19">
            <a:extLst>
              <a:ext uri="{FF2B5EF4-FFF2-40B4-BE49-F238E27FC236}">
                <a16:creationId xmlns:a16="http://schemas.microsoft.com/office/drawing/2014/main" id="{0D8DE015-9D85-452A-BC59-18251D75415E}"/>
              </a:ext>
            </a:extLst>
          </p:cNvPr>
          <p:cNvSpPr txBox="1"/>
          <p:nvPr/>
        </p:nvSpPr>
        <p:spPr>
          <a:xfrm>
            <a:off x="422361" y="1218303"/>
            <a:ext cx="8286975" cy="784958"/>
          </a:xfrm>
          <a:prstGeom prst="rect">
            <a:avLst/>
          </a:prstGeom>
          <a:noFill/>
        </p:spPr>
        <p:txBody>
          <a:bodyPr wrap="square" rtlCol="0">
            <a:spAutoFit/>
          </a:bodyPr>
          <a:lstStyle/>
          <a:p>
            <a:pPr marL="285750" indent="-285750">
              <a:lnSpc>
                <a:spcPct val="150000"/>
              </a:lnSpc>
              <a:spcBef>
                <a:spcPts val="600"/>
              </a:spcBef>
              <a:spcAft>
                <a:spcPts val="600"/>
              </a:spcAft>
              <a:buFont typeface="Arial" panose="020B0604020202020204" pitchFamily="34" charset="0"/>
              <a:buChar char="•"/>
            </a:pPr>
            <a:r>
              <a:rPr lang="en-US" sz="1600" dirty="0">
                <a:solidFill>
                  <a:schemeClr val="bg1">
                    <a:lumMod val="50000"/>
                  </a:schemeClr>
                </a:solidFill>
                <a:latin typeface="Arial Nova" panose="020B0504020202020204" pitchFamily="34" charset="0"/>
              </a:rPr>
              <a:t>LeanLife has developed significant industry relationships through marketing activities and has ready access to a global base of customers.</a:t>
            </a:r>
          </a:p>
        </p:txBody>
      </p:sp>
      <p:pic>
        <p:nvPicPr>
          <p:cNvPr id="7170" name="Picture 2" descr="Image result for hormel">
            <a:extLst>
              <a:ext uri="{FF2B5EF4-FFF2-40B4-BE49-F238E27FC236}">
                <a16:creationId xmlns:a16="http://schemas.microsoft.com/office/drawing/2014/main" id="{01F99455-90D6-459B-8EC8-AB94CB47B5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3791" y="2303338"/>
            <a:ext cx="1593909" cy="61902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cargill">
            <a:extLst>
              <a:ext uri="{FF2B5EF4-FFF2-40B4-BE49-F238E27FC236}">
                <a16:creationId xmlns:a16="http://schemas.microsoft.com/office/drawing/2014/main" id="{6572C9C4-5FBB-4486-A98B-5BF0AC901B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2248" y="2191252"/>
            <a:ext cx="1512640" cy="73110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dannon">
            <a:extLst>
              <a:ext uri="{FF2B5EF4-FFF2-40B4-BE49-F238E27FC236}">
                <a16:creationId xmlns:a16="http://schemas.microsoft.com/office/drawing/2014/main" id="{7EBFDA21-DBBB-48FF-9CF4-EA1C12BD9C6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9152" r="92" b="27398"/>
          <a:stretch/>
        </p:blipFill>
        <p:spPr bwMode="auto">
          <a:xfrm>
            <a:off x="5028152" y="2281163"/>
            <a:ext cx="1512640" cy="657839"/>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Image result for natura's">
            <a:extLst>
              <a:ext uri="{FF2B5EF4-FFF2-40B4-BE49-F238E27FC236}">
                <a16:creationId xmlns:a16="http://schemas.microsoft.com/office/drawing/2014/main" id="{CF812557-ADCB-4537-B9E6-1C7BEC8A3F2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8839" y="4171808"/>
            <a:ext cx="1705673" cy="1705673"/>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Image result for tyson foods">
            <a:extLst>
              <a:ext uri="{FF2B5EF4-FFF2-40B4-BE49-F238E27FC236}">
                <a16:creationId xmlns:a16="http://schemas.microsoft.com/office/drawing/2014/main" id="{4BFF603D-D2A1-4FC6-AE28-6D9A7AFF97C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92248" y="3464396"/>
            <a:ext cx="1837102" cy="707412"/>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Image result for jbs usa">
            <a:extLst>
              <a:ext uri="{FF2B5EF4-FFF2-40B4-BE49-F238E27FC236}">
                <a16:creationId xmlns:a16="http://schemas.microsoft.com/office/drawing/2014/main" id="{0A159625-CEA1-4969-BC8B-94E0D274CEF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82369" y="3192677"/>
            <a:ext cx="1458423" cy="1166738"/>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Image result for heber valley artisan cheese">
            <a:extLst>
              <a:ext uri="{FF2B5EF4-FFF2-40B4-BE49-F238E27FC236}">
                <a16:creationId xmlns:a16="http://schemas.microsoft.com/office/drawing/2014/main" id="{7683FF2E-5CD9-4BCB-B5CA-EB472F2635F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89592" y="4469420"/>
            <a:ext cx="1555490" cy="1110447"/>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descr="Image result for del monte pacific">
            <a:extLst>
              <a:ext uri="{FF2B5EF4-FFF2-40B4-BE49-F238E27FC236}">
                <a16:creationId xmlns:a16="http://schemas.microsoft.com/office/drawing/2014/main" id="{033846D8-A3A7-4287-9E0B-C15C817ADF1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01093" y="2118966"/>
            <a:ext cx="1271555" cy="987616"/>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descr="Image result for post holdings">
            <a:extLst>
              <a:ext uri="{FF2B5EF4-FFF2-40B4-BE49-F238E27FC236}">
                <a16:creationId xmlns:a16="http://schemas.microsoft.com/office/drawing/2014/main" id="{8B8587E4-8E29-414E-91C0-1860688CCDD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44087" y="3292370"/>
            <a:ext cx="1575338" cy="1051464"/>
          </a:xfrm>
          <a:prstGeom prst="rect">
            <a:avLst/>
          </a:prstGeom>
          <a:noFill/>
          <a:extLst>
            <a:ext uri="{909E8E84-426E-40DD-AFC4-6F175D3DCCD1}">
              <a14:hiddenFill xmlns:a14="http://schemas.microsoft.com/office/drawing/2010/main">
                <a:solidFill>
                  <a:srgbClr val="FFFFFF"/>
                </a:solidFill>
              </a14:hiddenFill>
            </a:ext>
          </a:extLst>
        </p:spPr>
      </p:pic>
      <p:pic>
        <p:nvPicPr>
          <p:cNvPr id="7190" name="Picture 22" descr="Image result for golden west food group">
            <a:extLst>
              <a:ext uri="{FF2B5EF4-FFF2-40B4-BE49-F238E27FC236}">
                <a16:creationId xmlns:a16="http://schemas.microsoft.com/office/drawing/2014/main" id="{7DAEB72E-9279-4B84-A403-4D3C1F4428F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73945" y="4417246"/>
            <a:ext cx="2075270" cy="1095771"/>
          </a:xfrm>
          <a:prstGeom prst="rect">
            <a:avLst/>
          </a:prstGeom>
          <a:noFill/>
          <a:extLst>
            <a:ext uri="{909E8E84-426E-40DD-AFC4-6F175D3DCCD1}">
              <a14:hiddenFill xmlns:a14="http://schemas.microsoft.com/office/drawing/2010/main">
                <a:solidFill>
                  <a:srgbClr val="FFFFFF"/>
                </a:solidFill>
              </a14:hiddenFill>
            </a:ext>
          </a:extLst>
        </p:spPr>
      </p:pic>
      <p:pic>
        <p:nvPicPr>
          <p:cNvPr id="7192" name="Picture 24" descr="Image result for kelloggs logo">
            <a:extLst>
              <a:ext uri="{FF2B5EF4-FFF2-40B4-BE49-F238E27FC236}">
                <a16:creationId xmlns:a16="http://schemas.microsoft.com/office/drawing/2014/main" id="{F29DE052-D61C-440A-90BE-36F198B868D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10467" y="4634423"/>
            <a:ext cx="1798869" cy="640535"/>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5F62B313-0480-4DB2-9D6B-A369FD0721A4}"/>
              </a:ext>
            </a:extLst>
          </p:cNvPr>
          <p:cNvSpPr txBox="1"/>
          <p:nvPr/>
        </p:nvSpPr>
        <p:spPr>
          <a:xfrm>
            <a:off x="8614515" y="6426146"/>
            <a:ext cx="263214" cy="276999"/>
          </a:xfrm>
          <a:prstGeom prst="rect">
            <a:avLst/>
          </a:prstGeom>
          <a:noFill/>
        </p:spPr>
        <p:txBody>
          <a:bodyPr wrap="none" rtlCol="0">
            <a:spAutoFit/>
          </a:bodyPr>
          <a:lstStyle/>
          <a:p>
            <a:fld id="{B13BE172-93B7-4284-9EDF-410D09BBD11D}" type="slidenum">
              <a:rPr lang="en-CA" sz="1200" smtClean="0">
                <a:solidFill>
                  <a:schemeClr val="bg1"/>
                </a:solidFill>
              </a:rPr>
              <a:t>11</a:t>
            </a:fld>
            <a:endParaRPr lang="en-CA" sz="1200" dirty="0">
              <a:solidFill>
                <a:schemeClr val="bg1"/>
              </a:solidFill>
            </a:endParaRPr>
          </a:p>
        </p:txBody>
      </p:sp>
    </p:spTree>
    <p:extLst>
      <p:ext uri="{BB962C8B-B14F-4D97-AF65-F5344CB8AC3E}">
        <p14:creationId xmlns:p14="http://schemas.microsoft.com/office/powerpoint/2010/main" val="2475025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FCAA52A-0DAF-4D23-B413-1BCE237678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59126" y="172848"/>
            <a:ext cx="2013424" cy="543819"/>
          </a:xfrm>
          <a:prstGeom prst="rect">
            <a:avLst/>
          </a:prstGeom>
        </p:spPr>
      </p:pic>
      <p:sp>
        <p:nvSpPr>
          <p:cNvPr id="9" name="TextBox 8">
            <a:extLst>
              <a:ext uri="{FF2B5EF4-FFF2-40B4-BE49-F238E27FC236}">
                <a16:creationId xmlns:a16="http://schemas.microsoft.com/office/drawing/2014/main" id="{93494D49-7F4D-4932-9B51-86B29412DC20}"/>
              </a:ext>
            </a:extLst>
          </p:cNvPr>
          <p:cNvSpPr txBox="1"/>
          <p:nvPr/>
        </p:nvSpPr>
        <p:spPr>
          <a:xfrm>
            <a:off x="422361" y="249254"/>
            <a:ext cx="5597439" cy="461665"/>
          </a:xfrm>
          <a:prstGeom prst="rect">
            <a:avLst/>
          </a:prstGeom>
          <a:noFill/>
        </p:spPr>
        <p:txBody>
          <a:bodyPr wrap="square" rtlCol="0">
            <a:spAutoFit/>
          </a:bodyPr>
          <a:lstStyle/>
          <a:p>
            <a:r>
              <a:rPr lang="en-CA" sz="2400" b="1" dirty="0">
                <a:solidFill>
                  <a:srgbClr val="00793E"/>
                </a:solidFill>
                <a:latin typeface="Arial Nova" panose="020B0504020202020204" pitchFamily="34" charset="0"/>
              </a:rPr>
              <a:t>PRODUCTION</a:t>
            </a:r>
            <a:endParaRPr lang="en-CA" sz="2400" dirty="0">
              <a:solidFill>
                <a:srgbClr val="00793E"/>
              </a:solidFill>
              <a:latin typeface="Arial Nova" panose="020B0504020202020204" pitchFamily="34" charset="0"/>
            </a:endParaRPr>
          </a:p>
        </p:txBody>
      </p:sp>
      <p:sp>
        <p:nvSpPr>
          <p:cNvPr id="10" name="Rectangle 9">
            <a:extLst>
              <a:ext uri="{FF2B5EF4-FFF2-40B4-BE49-F238E27FC236}">
                <a16:creationId xmlns:a16="http://schemas.microsoft.com/office/drawing/2014/main" id="{9D138A10-24BA-42B9-B13A-38ACF3C19693}"/>
              </a:ext>
            </a:extLst>
          </p:cNvPr>
          <p:cNvSpPr/>
          <p:nvPr/>
        </p:nvSpPr>
        <p:spPr>
          <a:xfrm>
            <a:off x="171450" y="710919"/>
            <a:ext cx="5848350" cy="45719"/>
          </a:xfrm>
          <a:prstGeom prst="rect">
            <a:avLst/>
          </a:prstGeom>
          <a:solidFill>
            <a:srgbClr val="F8B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CB841136-5656-48A3-B120-1B1787F01695}"/>
              </a:ext>
            </a:extLst>
          </p:cNvPr>
          <p:cNvSpPr/>
          <p:nvPr/>
        </p:nvSpPr>
        <p:spPr>
          <a:xfrm>
            <a:off x="171450" y="6444141"/>
            <a:ext cx="8801100" cy="241011"/>
          </a:xfrm>
          <a:prstGeom prst="rect">
            <a:avLst/>
          </a:prstGeom>
          <a:solidFill>
            <a:srgbClr val="A0C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TextBox 12">
            <a:extLst>
              <a:ext uri="{FF2B5EF4-FFF2-40B4-BE49-F238E27FC236}">
                <a16:creationId xmlns:a16="http://schemas.microsoft.com/office/drawing/2014/main" id="{1DB02726-6913-4580-B065-F70E72E04F85}"/>
              </a:ext>
            </a:extLst>
          </p:cNvPr>
          <p:cNvSpPr txBox="1"/>
          <p:nvPr/>
        </p:nvSpPr>
        <p:spPr>
          <a:xfrm>
            <a:off x="2242020" y="6444141"/>
            <a:ext cx="4806124" cy="253916"/>
          </a:xfrm>
          <a:prstGeom prst="rect">
            <a:avLst/>
          </a:prstGeom>
          <a:noFill/>
        </p:spPr>
        <p:txBody>
          <a:bodyPr wrap="none" rtlCol="0">
            <a:spAutoFit/>
          </a:bodyPr>
          <a:lstStyle/>
          <a:p>
            <a:pPr algn="ctr"/>
            <a:r>
              <a:rPr lang="en-CA" sz="1050" cap="all" spc="300" dirty="0">
                <a:solidFill>
                  <a:schemeClr val="bg1"/>
                </a:solidFill>
              </a:rPr>
              <a:t>PLANT-BASED OMEGA PRODUCTS FOR EVERYDAY USE</a:t>
            </a:r>
          </a:p>
        </p:txBody>
      </p:sp>
      <p:sp>
        <p:nvSpPr>
          <p:cNvPr id="20" name="TextBox 19">
            <a:extLst>
              <a:ext uri="{FF2B5EF4-FFF2-40B4-BE49-F238E27FC236}">
                <a16:creationId xmlns:a16="http://schemas.microsoft.com/office/drawing/2014/main" id="{0D8DE015-9D85-452A-BC59-18251D75415E}"/>
              </a:ext>
            </a:extLst>
          </p:cNvPr>
          <p:cNvSpPr txBox="1"/>
          <p:nvPr/>
        </p:nvSpPr>
        <p:spPr>
          <a:xfrm>
            <a:off x="422361" y="1218303"/>
            <a:ext cx="8192154" cy="4832220"/>
          </a:xfrm>
          <a:prstGeom prst="rect">
            <a:avLst/>
          </a:prstGeom>
          <a:noFill/>
        </p:spPr>
        <p:txBody>
          <a:bodyPr wrap="square" rtlCol="0">
            <a:spAutoFit/>
          </a:bodyPr>
          <a:lstStyle/>
          <a:p>
            <a:pPr marL="285750" indent="-285750">
              <a:lnSpc>
                <a:spcPct val="150000"/>
              </a:lnSpc>
              <a:spcBef>
                <a:spcPts val="600"/>
              </a:spcBef>
              <a:spcAft>
                <a:spcPts val="600"/>
              </a:spcAft>
              <a:buFont typeface="Arial" panose="020B0604020202020204" pitchFamily="34" charset="0"/>
              <a:buChar char="•"/>
            </a:pPr>
            <a:r>
              <a:rPr lang="en-US" sz="1600" dirty="0">
                <a:solidFill>
                  <a:schemeClr val="bg1">
                    <a:lumMod val="50000"/>
                  </a:schemeClr>
                </a:solidFill>
                <a:latin typeface="Arial Nova" panose="020B0504020202020204" pitchFamily="34" charset="0"/>
              </a:rPr>
              <a:t>Present plans include operations out of Abbotsford, BC through a sub-lease.</a:t>
            </a:r>
          </a:p>
          <a:p>
            <a:pPr marL="742950" lvl="1" indent="-285750">
              <a:lnSpc>
                <a:spcPct val="150000"/>
              </a:lnSpc>
              <a:spcBef>
                <a:spcPts val="600"/>
              </a:spcBef>
              <a:spcAft>
                <a:spcPts val="600"/>
              </a:spcAft>
              <a:buFont typeface="Arial" panose="020B0604020202020204" pitchFamily="34" charset="0"/>
              <a:buChar char="•"/>
            </a:pPr>
            <a:r>
              <a:rPr lang="en-US" sz="1400" dirty="0">
                <a:solidFill>
                  <a:schemeClr val="bg1">
                    <a:lumMod val="50000"/>
                  </a:schemeClr>
                </a:solidFill>
                <a:latin typeface="Arial Nova" panose="020B0504020202020204" pitchFamily="34" charset="0"/>
              </a:rPr>
              <a:t>On February 25, 2019, LeanLife signed a Letter of Intent with Ecovatec Solutions, a local nutraceutical manufacturing company, to access its facilities to validate a new high-volume, high-efficiency sanitary manufacturing process and engage in initial production.</a:t>
            </a:r>
          </a:p>
          <a:p>
            <a:pPr marL="742950" lvl="1" indent="-285750">
              <a:lnSpc>
                <a:spcPct val="150000"/>
              </a:lnSpc>
              <a:spcBef>
                <a:spcPts val="600"/>
              </a:spcBef>
              <a:spcAft>
                <a:spcPts val="600"/>
              </a:spcAft>
              <a:buFont typeface="Arial" panose="020B0604020202020204" pitchFamily="34" charset="0"/>
              <a:buChar char="•"/>
            </a:pPr>
            <a:r>
              <a:rPr lang="en-US" sz="1400" dirty="0">
                <a:solidFill>
                  <a:schemeClr val="bg1">
                    <a:lumMod val="50000"/>
                  </a:schemeClr>
                </a:solidFill>
                <a:latin typeface="Arial Nova" panose="020B0504020202020204" pitchFamily="34" charset="0"/>
              </a:rPr>
              <a:t>Following a successful process trial, samples will be tested to ensure product quality, and then sent out to customers for their own quality assurance.</a:t>
            </a:r>
          </a:p>
          <a:p>
            <a:pPr marL="742950" lvl="1" indent="-285750">
              <a:lnSpc>
                <a:spcPct val="150000"/>
              </a:lnSpc>
              <a:spcBef>
                <a:spcPts val="600"/>
              </a:spcBef>
              <a:spcAft>
                <a:spcPts val="600"/>
              </a:spcAft>
              <a:buFont typeface="Arial" panose="020B0604020202020204" pitchFamily="34" charset="0"/>
              <a:buChar char="•"/>
            </a:pPr>
            <a:r>
              <a:rPr lang="en-US" sz="1400" dirty="0">
                <a:solidFill>
                  <a:schemeClr val="bg1">
                    <a:lumMod val="50000"/>
                  </a:schemeClr>
                </a:solidFill>
                <a:latin typeface="Arial Nova" panose="020B0504020202020204" pitchFamily="34" charset="0"/>
              </a:rPr>
              <a:t>Initial production will be based on a toll processing arrangement with </a:t>
            </a:r>
            <a:r>
              <a:rPr lang="en-US" sz="1400" dirty="0" err="1">
                <a:solidFill>
                  <a:schemeClr val="bg1">
                    <a:lumMod val="50000"/>
                  </a:schemeClr>
                </a:solidFill>
                <a:latin typeface="Arial Nova" panose="020B0504020202020204" pitchFamily="34" charset="0"/>
              </a:rPr>
              <a:t>LeanLife’s</a:t>
            </a:r>
            <a:r>
              <a:rPr lang="en-US" sz="1400" dirty="0">
                <a:solidFill>
                  <a:schemeClr val="bg1">
                    <a:lumMod val="50000"/>
                  </a:schemeClr>
                </a:solidFill>
                <a:latin typeface="Arial Nova" panose="020B0504020202020204" pitchFamily="34" charset="0"/>
              </a:rPr>
              <a:t> equipment, allowing for sales-optimized production ramp up, and delaying major capital expenditures.</a:t>
            </a:r>
          </a:p>
          <a:p>
            <a:pPr marL="742950" lvl="1" indent="-285750">
              <a:lnSpc>
                <a:spcPct val="150000"/>
              </a:lnSpc>
              <a:spcBef>
                <a:spcPts val="600"/>
              </a:spcBef>
              <a:spcAft>
                <a:spcPts val="600"/>
              </a:spcAft>
              <a:buFont typeface="Arial" panose="020B0604020202020204" pitchFamily="34" charset="0"/>
              <a:buChar char="•"/>
            </a:pPr>
            <a:r>
              <a:rPr lang="en-US" sz="1400" dirty="0">
                <a:solidFill>
                  <a:schemeClr val="bg1">
                    <a:lumMod val="50000"/>
                  </a:schemeClr>
                </a:solidFill>
                <a:latin typeface="Arial Nova" panose="020B0504020202020204" pitchFamily="34" charset="0"/>
              </a:rPr>
              <a:t>LeanLife also has an option for a long-term production arrangement which allows it to flexibly meet the short- and medium-term demand.</a:t>
            </a:r>
          </a:p>
          <a:p>
            <a:pPr marL="285750" indent="-285750">
              <a:lnSpc>
                <a:spcPct val="150000"/>
              </a:lnSpc>
              <a:spcBef>
                <a:spcPts val="600"/>
              </a:spcBef>
              <a:spcAft>
                <a:spcPts val="600"/>
              </a:spcAft>
              <a:buFont typeface="Arial" panose="020B0604020202020204" pitchFamily="34" charset="0"/>
              <a:buChar char="•"/>
            </a:pPr>
            <a:r>
              <a:rPr lang="en-US" sz="1600" dirty="0">
                <a:solidFill>
                  <a:schemeClr val="bg1">
                    <a:lumMod val="50000"/>
                  </a:schemeClr>
                </a:solidFill>
                <a:latin typeface="Arial Nova" panose="020B0504020202020204" pitchFamily="34" charset="0"/>
              </a:rPr>
              <a:t>Optimized production levels are at 500 liters per hour, enabling 2,000 to 10,000 liters of output per day based on scalable operations of 4 to 20 hours per day.</a:t>
            </a:r>
          </a:p>
        </p:txBody>
      </p:sp>
      <p:sp>
        <p:nvSpPr>
          <p:cNvPr id="25" name="TextBox 24">
            <a:extLst>
              <a:ext uri="{FF2B5EF4-FFF2-40B4-BE49-F238E27FC236}">
                <a16:creationId xmlns:a16="http://schemas.microsoft.com/office/drawing/2014/main" id="{5F62B313-0480-4DB2-9D6B-A369FD0721A4}"/>
              </a:ext>
            </a:extLst>
          </p:cNvPr>
          <p:cNvSpPr txBox="1"/>
          <p:nvPr/>
        </p:nvSpPr>
        <p:spPr>
          <a:xfrm>
            <a:off x="8614515" y="6426146"/>
            <a:ext cx="263214" cy="276999"/>
          </a:xfrm>
          <a:prstGeom prst="rect">
            <a:avLst/>
          </a:prstGeom>
          <a:noFill/>
        </p:spPr>
        <p:txBody>
          <a:bodyPr wrap="none" rtlCol="0">
            <a:spAutoFit/>
          </a:bodyPr>
          <a:lstStyle/>
          <a:p>
            <a:fld id="{B13BE172-93B7-4284-9EDF-410D09BBD11D}" type="slidenum">
              <a:rPr lang="en-CA" sz="1200" smtClean="0">
                <a:solidFill>
                  <a:schemeClr val="bg1"/>
                </a:solidFill>
              </a:rPr>
              <a:t>12</a:t>
            </a:fld>
            <a:endParaRPr lang="en-CA" sz="1200" dirty="0">
              <a:solidFill>
                <a:schemeClr val="bg1"/>
              </a:solidFill>
            </a:endParaRPr>
          </a:p>
        </p:txBody>
      </p:sp>
    </p:spTree>
    <p:extLst>
      <p:ext uri="{BB962C8B-B14F-4D97-AF65-F5344CB8AC3E}">
        <p14:creationId xmlns:p14="http://schemas.microsoft.com/office/powerpoint/2010/main" val="1047926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FCAA52A-0DAF-4D23-B413-1BCE237678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59126" y="172848"/>
            <a:ext cx="2013424" cy="543819"/>
          </a:xfrm>
          <a:prstGeom prst="rect">
            <a:avLst/>
          </a:prstGeom>
        </p:spPr>
      </p:pic>
      <p:sp>
        <p:nvSpPr>
          <p:cNvPr id="9" name="TextBox 8">
            <a:extLst>
              <a:ext uri="{FF2B5EF4-FFF2-40B4-BE49-F238E27FC236}">
                <a16:creationId xmlns:a16="http://schemas.microsoft.com/office/drawing/2014/main" id="{93494D49-7F4D-4932-9B51-86B29412DC20}"/>
              </a:ext>
            </a:extLst>
          </p:cNvPr>
          <p:cNvSpPr txBox="1"/>
          <p:nvPr/>
        </p:nvSpPr>
        <p:spPr>
          <a:xfrm>
            <a:off x="422361" y="249254"/>
            <a:ext cx="5597439" cy="461665"/>
          </a:xfrm>
          <a:prstGeom prst="rect">
            <a:avLst/>
          </a:prstGeom>
          <a:noFill/>
        </p:spPr>
        <p:txBody>
          <a:bodyPr wrap="square" rtlCol="0">
            <a:spAutoFit/>
          </a:bodyPr>
          <a:lstStyle/>
          <a:p>
            <a:r>
              <a:rPr lang="en-CA" sz="2400" b="1" dirty="0">
                <a:solidFill>
                  <a:srgbClr val="00793E"/>
                </a:solidFill>
                <a:latin typeface="Arial Nova" panose="020B0504020202020204" pitchFamily="34" charset="0"/>
              </a:rPr>
              <a:t>MARKETING</a:t>
            </a:r>
            <a:endParaRPr lang="en-CA" sz="2400" dirty="0">
              <a:solidFill>
                <a:srgbClr val="00793E"/>
              </a:solidFill>
              <a:latin typeface="Arial Nova" panose="020B0504020202020204" pitchFamily="34" charset="0"/>
            </a:endParaRPr>
          </a:p>
        </p:txBody>
      </p:sp>
      <p:sp>
        <p:nvSpPr>
          <p:cNvPr id="10" name="Rectangle 9">
            <a:extLst>
              <a:ext uri="{FF2B5EF4-FFF2-40B4-BE49-F238E27FC236}">
                <a16:creationId xmlns:a16="http://schemas.microsoft.com/office/drawing/2014/main" id="{9D138A10-24BA-42B9-B13A-38ACF3C19693}"/>
              </a:ext>
            </a:extLst>
          </p:cNvPr>
          <p:cNvSpPr/>
          <p:nvPr/>
        </p:nvSpPr>
        <p:spPr>
          <a:xfrm>
            <a:off x="171450" y="710919"/>
            <a:ext cx="5848350" cy="45719"/>
          </a:xfrm>
          <a:prstGeom prst="rect">
            <a:avLst/>
          </a:prstGeom>
          <a:solidFill>
            <a:srgbClr val="F8B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CB841136-5656-48A3-B120-1B1787F01695}"/>
              </a:ext>
            </a:extLst>
          </p:cNvPr>
          <p:cNvSpPr/>
          <p:nvPr/>
        </p:nvSpPr>
        <p:spPr>
          <a:xfrm>
            <a:off x="171450" y="6444141"/>
            <a:ext cx="8801100" cy="241011"/>
          </a:xfrm>
          <a:prstGeom prst="rect">
            <a:avLst/>
          </a:prstGeom>
          <a:solidFill>
            <a:srgbClr val="A0C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TextBox 12">
            <a:extLst>
              <a:ext uri="{FF2B5EF4-FFF2-40B4-BE49-F238E27FC236}">
                <a16:creationId xmlns:a16="http://schemas.microsoft.com/office/drawing/2014/main" id="{1DB02726-6913-4580-B065-F70E72E04F85}"/>
              </a:ext>
            </a:extLst>
          </p:cNvPr>
          <p:cNvSpPr txBox="1"/>
          <p:nvPr/>
        </p:nvSpPr>
        <p:spPr>
          <a:xfrm>
            <a:off x="2242020" y="6444141"/>
            <a:ext cx="4806124" cy="253916"/>
          </a:xfrm>
          <a:prstGeom prst="rect">
            <a:avLst/>
          </a:prstGeom>
          <a:noFill/>
        </p:spPr>
        <p:txBody>
          <a:bodyPr wrap="none" rtlCol="0">
            <a:spAutoFit/>
          </a:bodyPr>
          <a:lstStyle/>
          <a:p>
            <a:pPr algn="ctr"/>
            <a:r>
              <a:rPr lang="en-CA" sz="1050" cap="all" spc="300" dirty="0">
                <a:solidFill>
                  <a:schemeClr val="bg1"/>
                </a:solidFill>
              </a:rPr>
              <a:t>PLANT-BASED OMEGA PRODUCTS FOR EVERYDAY USE</a:t>
            </a:r>
          </a:p>
        </p:txBody>
      </p:sp>
      <p:sp>
        <p:nvSpPr>
          <p:cNvPr id="20" name="TextBox 19">
            <a:extLst>
              <a:ext uri="{FF2B5EF4-FFF2-40B4-BE49-F238E27FC236}">
                <a16:creationId xmlns:a16="http://schemas.microsoft.com/office/drawing/2014/main" id="{0D8DE015-9D85-452A-BC59-18251D75415E}"/>
              </a:ext>
            </a:extLst>
          </p:cNvPr>
          <p:cNvSpPr txBox="1"/>
          <p:nvPr/>
        </p:nvSpPr>
        <p:spPr>
          <a:xfrm>
            <a:off x="422361" y="1218303"/>
            <a:ext cx="8286975" cy="3831946"/>
          </a:xfrm>
          <a:prstGeom prst="rect">
            <a:avLst/>
          </a:prstGeom>
          <a:noFill/>
        </p:spPr>
        <p:txBody>
          <a:bodyPr wrap="square" rtlCol="0">
            <a:spAutoFit/>
          </a:bodyPr>
          <a:lstStyle/>
          <a:p>
            <a:pPr marL="285750" indent="-285750">
              <a:lnSpc>
                <a:spcPct val="150000"/>
              </a:lnSpc>
              <a:spcBef>
                <a:spcPts val="600"/>
              </a:spcBef>
              <a:spcAft>
                <a:spcPts val="600"/>
              </a:spcAft>
              <a:buFont typeface="Arial" panose="020B0604020202020204" pitchFamily="34" charset="0"/>
              <a:buChar char="•"/>
            </a:pPr>
            <a:r>
              <a:rPr lang="en-US" sz="1600" b="1" dirty="0">
                <a:solidFill>
                  <a:schemeClr val="bg1">
                    <a:lumMod val="50000"/>
                  </a:schemeClr>
                </a:solidFill>
                <a:latin typeface="Arial Nova" panose="020B0504020202020204" pitchFamily="34" charset="0"/>
              </a:rPr>
              <a:t>RD Heritage Group </a:t>
            </a:r>
            <a:r>
              <a:rPr lang="en-US" sz="1600" dirty="0">
                <a:solidFill>
                  <a:schemeClr val="bg1">
                    <a:lumMod val="50000"/>
                  </a:schemeClr>
                </a:solidFill>
                <a:latin typeface="Arial Nova" panose="020B0504020202020204" pitchFamily="34" charset="0"/>
              </a:rPr>
              <a:t>is a partnership of five family offices and their portfolio investments, with interests in food, real estate, pharmaceuticals, medical devices, biotech, solar energy, and in oil &amp; gas exploration and production, with its roots at Famcor Oil and partnerships with Gulf-based sovereign wealth funds.</a:t>
            </a:r>
          </a:p>
          <a:p>
            <a:pPr marL="742950" lvl="1" indent="-285750">
              <a:lnSpc>
                <a:spcPct val="150000"/>
              </a:lnSpc>
              <a:spcBef>
                <a:spcPts val="600"/>
              </a:spcBef>
              <a:spcAft>
                <a:spcPts val="600"/>
              </a:spcAft>
              <a:buFont typeface="Arial" panose="020B0604020202020204" pitchFamily="34" charset="0"/>
              <a:buChar char="•"/>
            </a:pPr>
            <a:r>
              <a:rPr lang="en-US" sz="1600" dirty="0">
                <a:solidFill>
                  <a:schemeClr val="bg1">
                    <a:lumMod val="50000"/>
                  </a:schemeClr>
                </a:solidFill>
                <a:latin typeface="Arial Nova" panose="020B0504020202020204" pitchFamily="34" charset="0"/>
              </a:rPr>
              <a:t>Long history of licensing and commercializing drug and health products from University of California, Santa Barbara and Stanford Burnham Institute.</a:t>
            </a:r>
          </a:p>
          <a:p>
            <a:pPr marL="742950" lvl="1" indent="-285750">
              <a:lnSpc>
                <a:spcPct val="150000"/>
              </a:lnSpc>
              <a:spcBef>
                <a:spcPts val="600"/>
              </a:spcBef>
              <a:spcAft>
                <a:spcPts val="600"/>
              </a:spcAft>
              <a:buFont typeface="Arial" panose="020B0604020202020204" pitchFamily="34" charset="0"/>
              <a:buChar char="•"/>
            </a:pPr>
            <a:r>
              <a:rPr lang="en-US" sz="1600" dirty="0">
                <a:solidFill>
                  <a:schemeClr val="bg1">
                    <a:lumMod val="50000"/>
                  </a:schemeClr>
                </a:solidFill>
                <a:latin typeface="Arial Nova" panose="020B0504020202020204" pitchFamily="34" charset="0"/>
              </a:rPr>
              <a:t>Relationship can be re-established easily once funding is secured.</a:t>
            </a:r>
          </a:p>
          <a:p>
            <a:pPr marL="285750" indent="-285750">
              <a:lnSpc>
                <a:spcPct val="150000"/>
              </a:lnSpc>
              <a:spcBef>
                <a:spcPts val="600"/>
              </a:spcBef>
              <a:spcAft>
                <a:spcPts val="600"/>
              </a:spcAft>
              <a:buFont typeface="Arial" panose="020B0604020202020204" pitchFamily="34" charset="0"/>
              <a:buChar char="•"/>
            </a:pPr>
            <a:r>
              <a:rPr lang="en-US" sz="1600" b="1" dirty="0">
                <a:solidFill>
                  <a:schemeClr val="bg1">
                    <a:lumMod val="50000"/>
                  </a:schemeClr>
                </a:solidFill>
                <a:latin typeface="Arial Nova" panose="020B0504020202020204" pitchFamily="34" charset="0"/>
              </a:rPr>
              <a:t>Tomasz </a:t>
            </a:r>
            <a:r>
              <a:rPr lang="en-US" sz="1600" b="1" dirty="0" err="1">
                <a:solidFill>
                  <a:schemeClr val="bg1">
                    <a:lumMod val="50000"/>
                  </a:schemeClr>
                </a:solidFill>
                <a:latin typeface="Arial Nova" panose="020B0504020202020204" pitchFamily="34" charset="0"/>
              </a:rPr>
              <a:t>Czarnocki</a:t>
            </a:r>
            <a:r>
              <a:rPr lang="en-US" sz="1600" b="1" dirty="0">
                <a:solidFill>
                  <a:schemeClr val="bg1">
                    <a:lumMod val="50000"/>
                  </a:schemeClr>
                </a:solidFill>
                <a:latin typeface="Arial Nova" panose="020B0504020202020204" pitchFamily="34" charset="0"/>
              </a:rPr>
              <a:t> </a:t>
            </a:r>
            <a:r>
              <a:rPr lang="en-US" sz="1600" dirty="0">
                <a:solidFill>
                  <a:schemeClr val="bg1">
                    <a:lumMod val="50000"/>
                  </a:schemeClr>
                </a:solidFill>
                <a:latin typeface="Arial Nova" panose="020B0504020202020204" pitchFamily="34" charset="0"/>
              </a:rPr>
              <a:t>is a dedicated sales executive based in Poland with experience in selling food products and B2B business market development.</a:t>
            </a:r>
          </a:p>
        </p:txBody>
      </p:sp>
      <p:sp>
        <p:nvSpPr>
          <p:cNvPr id="25" name="TextBox 24">
            <a:extLst>
              <a:ext uri="{FF2B5EF4-FFF2-40B4-BE49-F238E27FC236}">
                <a16:creationId xmlns:a16="http://schemas.microsoft.com/office/drawing/2014/main" id="{5F62B313-0480-4DB2-9D6B-A369FD0721A4}"/>
              </a:ext>
            </a:extLst>
          </p:cNvPr>
          <p:cNvSpPr txBox="1"/>
          <p:nvPr/>
        </p:nvSpPr>
        <p:spPr>
          <a:xfrm>
            <a:off x="8614515" y="6426146"/>
            <a:ext cx="263214" cy="276999"/>
          </a:xfrm>
          <a:prstGeom prst="rect">
            <a:avLst/>
          </a:prstGeom>
          <a:noFill/>
        </p:spPr>
        <p:txBody>
          <a:bodyPr wrap="none" rtlCol="0">
            <a:spAutoFit/>
          </a:bodyPr>
          <a:lstStyle/>
          <a:p>
            <a:fld id="{B13BE172-93B7-4284-9EDF-410D09BBD11D}" type="slidenum">
              <a:rPr lang="en-CA" sz="1200" smtClean="0">
                <a:solidFill>
                  <a:schemeClr val="bg1"/>
                </a:solidFill>
              </a:rPr>
              <a:t>13</a:t>
            </a:fld>
            <a:endParaRPr lang="en-CA" sz="1200" dirty="0">
              <a:solidFill>
                <a:schemeClr val="bg1"/>
              </a:solidFill>
            </a:endParaRPr>
          </a:p>
        </p:txBody>
      </p:sp>
    </p:spTree>
    <p:extLst>
      <p:ext uri="{BB962C8B-B14F-4D97-AF65-F5344CB8AC3E}">
        <p14:creationId xmlns:p14="http://schemas.microsoft.com/office/powerpoint/2010/main" val="5575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FCAA52A-0DAF-4D23-B413-1BCE237678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59126" y="172848"/>
            <a:ext cx="2013424" cy="543819"/>
          </a:xfrm>
          <a:prstGeom prst="rect">
            <a:avLst/>
          </a:prstGeom>
        </p:spPr>
      </p:pic>
      <p:sp>
        <p:nvSpPr>
          <p:cNvPr id="9" name="TextBox 8">
            <a:extLst>
              <a:ext uri="{FF2B5EF4-FFF2-40B4-BE49-F238E27FC236}">
                <a16:creationId xmlns:a16="http://schemas.microsoft.com/office/drawing/2014/main" id="{93494D49-7F4D-4932-9B51-86B29412DC20}"/>
              </a:ext>
            </a:extLst>
          </p:cNvPr>
          <p:cNvSpPr txBox="1"/>
          <p:nvPr/>
        </p:nvSpPr>
        <p:spPr>
          <a:xfrm>
            <a:off x="422361" y="249254"/>
            <a:ext cx="5597439" cy="461665"/>
          </a:xfrm>
          <a:prstGeom prst="rect">
            <a:avLst/>
          </a:prstGeom>
          <a:noFill/>
        </p:spPr>
        <p:txBody>
          <a:bodyPr wrap="square" rtlCol="0">
            <a:spAutoFit/>
          </a:bodyPr>
          <a:lstStyle/>
          <a:p>
            <a:r>
              <a:rPr lang="en-CA" sz="2400" b="1" dirty="0">
                <a:solidFill>
                  <a:srgbClr val="00793E"/>
                </a:solidFill>
                <a:latin typeface="Arial Nova" panose="020B0504020202020204" pitchFamily="34" charset="0"/>
              </a:rPr>
              <a:t>FINANCIALS</a:t>
            </a:r>
            <a:endParaRPr lang="en-CA" sz="2400" dirty="0">
              <a:solidFill>
                <a:srgbClr val="00793E"/>
              </a:solidFill>
              <a:latin typeface="Arial Nova" panose="020B0504020202020204" pitchFamily="34" charset="0"/>
            </a:endParaRPr>
          </a:p>
        </p:txBody>
      </p:sp>
      <p:sp>
        <p:nvSpPr>
          <p:cNvPr id="10" name="Rectangle 9">
            <a:extLst>
              <a:ext uri="{FF2B5EF4-FFF2-40B4-BE49-F238E27FC236}">
                <a16:creationId xmlns:a16="http://schemas.microsoft.com/office/drawing/2014/main" id="{9D138A10-24BA-42B9-B13A-38ACF3C19693}"/>
              </a:ext>
            </a:extLst>
          </p:cNvPr>
          <p:cNvSpPr/>
          <p:nvPr/>
        </p:nvSpPr>
        <p:spPr>
          <a:xfrm>
            <a:off x="171450" y="710919"/>
            <a:ext cx="5848350" cy="45719"/>
          </a:xfrm>
          <a:prstGeom prst="rect">
            <a:avLst/>
          </a:prstGeom>
          <a:solidFill>
            <a:srgbClr val="F8B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CB841136-5656-48A3-B120-1B1787F01695}"/>
              </a:ext>
            </a:extLst>
          </p:cNvPr>
          <p:cNvSpPr/>
          <p:nvPr/>
        </p:nvSpPr>
        <p:spPr>
          <a:xfrm>
            <a:off x="171450" y="6444141"/>
            <a:ext cx="8801100" cy="241011"/>
          </a:xfrm>
          <a:prstGeom prst="rect">
            <a:avLst/>
          </a:prstGeom>
          <a:solidFill>
            <a:srgbClr val="A0C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TextBox 12">
            <a:extLst>
              <a:ext uri="{FF2B5EF4-FFF2-40B4-BE49-F238E27FC236}">
                <a16:creationId xmlns:a16="http://schemas.microsoft.com/office/drawing/2014/main" id="{1DB02726-6913-4580-B065-F70E72E04F85}"/>
              </a:ext>
            </a:extLst>
          </p:cNvPr>
          <p:cNvSpPr txBox="1"/>
          <p:nvPr/>
        </p:nvSpPr>
        <p:spPr>
          <a:xfrm>
            <a:off x="2242020" y="6444141"/>
            <a:ext cx="4806124" cy="253916"/>
          </a:xfrm>
          <a:prstGeom prst="rect">
            <a:avLst/>
          </a:prstGeom>
          <a:noFill/>
        </p:spPr>
        <p:txBody>
          <a:bodyPr wrap="none" rtlCol="0">
            <a:spAutoFit/>
          </a:bodyPr>
          <a:lstStyle/>
          <a:p>
            <a:pPr algn="ctr"/>
            <a:r>
              <a:rPr lang="en-CA" sz="1050" cap="all" spc="300" dirty="0">
                <a:solidFill>
                  <a:schemeClr val="bg1"/>
                </a:solidFill>
              </a:rPr>
              <a:t>PLANT-BASED OMEGA PRODUCTS FOR EVERYDAY USE</a:t>
            </a:r>
          </a:p>
        </p:txBody>
      </p:sp>
      <p:sp>
        <p:nvSpPr>
          <p:cNvPr id="25" name="TextBox 24">
            <a:extLst>
              <a:ext uri="{FF2B5EF4-FFF2-40B4-BE49-F238E27FC236}">
                <a16:creationId xmlns:a16="http://schemas.microsoft.com/office/drawing/2014/main" id="{5F62B313-0480-4DB2-9D6B-A369FD0721A4}"/>
              </a:ext>
            </a:extLst>
          </p:cNvPr>
          <p:cNvSpPr txBox="1"/>
          <p:nvPr/>
        </p:nvSpPr>
        <p:spPr>
          <a:xfrm>
            <a:off x="8614515" y="6426146"/>
            <a:ext cx="263214" cy="276999"/>
          </a:xfrm>
          <a:prstGeom prst="rect">
            <a:avLst/>
          </a:prstGeom>
          <a:noFill/>
        </p:spPr>
        <p:txBody>
          <a:bodyPr wrap="none" rtlCol="0">
            <a:spAutoFit/>
          </a:bodyPr>
          <a:lstStyle/>
          <a:p>
            <a:fld id="{B13BE172-93B7-4284-9EDF-410D09BBD11D}" type="slidenum">
              <a:rPr lang="en-CA" sz="1200" smtClean="0">
                <a:solidFill>
                  <a:schemeClr val="bg1"/>
                </a:solidFill>
              </a:rPr>
              <a:t>14</a:t>
            </a:fld>
            <a:endParaRPr lang="en-CA" sz="1200" dirty="0">
              <a:solidFill>
                <a:schemeClr val="bg1"/>
              </a:solidFill>
            </a:endParaRPr>
          </a:p>
        </p:txBody>
      </p:sp>
      <p:graphicFrame>
        <p:nvGraphicFramePr>
          <p:cNvPr id="4" name="Object 3">
            <a:extLst>
              <a:ext uri="{FF2B5EF4-FFF2-40B4-BE49-F238E27FC236}">
                <a16:creationId xmlns:a16="http://schemas.microsoft.com/office/drawing/2014/main" id="{738C84A8-87FC-4524-A09C-F4405C343A22}"/>
              </a:ext>
            </a:extLst>
          </p:cNvPr>
          <p:cNvGraphicFramePr>
            <a:graphicFrameLocks noChangeAspect="1"/>
          </p:cNvGraphicFramePr>
          <p:nvPr>
            <p:extLst>
              <p:ext uri="{D42A27DB-BD31-4B8C-83A1-F6EECF244321}">
                <p14:modId xmlns:p14="http://schemas.microsoft.com/office/powerpoint/2010/main" val="3877871941"/>
              </p:ext>
            </p:extLst>
          </p:nvPr>
        </p:nvGraphicFramePr>
        <p:xfrm>
          <a:off x="1350195" y="1170369"/>
          <a:ext cx="6196012" cy="4820070"/>
        </p:xfrm>
        <a:graphic>
          <a:graphicData uri="http://schemas.openxmlformats.org/presentationml/2006/ole">
            <mc:AlternateContent xmlns:mc="http://schemas.openxmlformats.org/markup-compatibility/2006">
              <mc:Choice xmlns:v="urn:schemas-microsoft-com:vml" Requires="v">
                <p:oleObj spid="_x0000_s2072" name="Worksheet" r:id="rId5" imgW="6905563" imgH="5372061" progId="Excel.Sheet.12">
                  <p:embed/>
                </p:oleObj>
              </mc:Choice>
              <mc:Fallback>
                <p:oleObj name="Worksheet" r:id="rId5" imgW="6905563" imgH="5372061" progId="Excel.Sheet.12">
                  <p:embed/>
                  <p:pic>
                    <p:nvPicPr>
                      <p:cNvPr id="0" name=""/>
                      <p:cNvPicPr/>
                      <p:nvPr/>
                    </p:nvPicPr>
                    <p:blipFill>
                      <a:blip r:embed="rId6"/>
                      <a:stretch>
                        <a:fillRect/>
                      </a:stretch>
                    </p:blipFill>
                    <p:spPr>
                      <a:xfrm>
                        <a:off x="1350195" y="1170369"/>
                        <a:ext cx="6196012" cy="4820070"/>
                      </a:xfrm>
                      <a:prstGeom prst="rect">
                        <a:avLst/>
                      </a:prstGeom>
                    </p:spPr>
                  </p:pic>
                </p:oleObj>
              </mc:Fallback>
            </mc:AlternateContent>
          </a:graphicData>
        </a:graphic>
      </p:graphicFrame>
    </p:spTree>
    <p:extLst>
      <p:ext uri="{BB962C8B-B14F-4D97-AF65-F5344CB8AC3E}">
        <p14:creationId xmlns:p14="http://schemas.microsoft.com/office/powerpoint/2010/main" val="544878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FCAA52A-0DAF-4D23-B413-1BCE237678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59126" y="172848"/>
            <a:ext cx="2013424" cy="543819"/>
          </a:xfrm>
          <a:prstGeom prst="rect">
            <a:avLst/>
          </a:prstGeom>
        </p:spPr>
      </p:pic>
      <p:sp>
        <p:nvSpPr>
          <p:cNvPr id="9" name="TextBox 8">
            <a:extLst>
              <a:ext uri="{FF2B5EF4-FFF2-40B4-BE49-F238E27FC236}">
                <a16:creationId xmlns:a16="http://schemas.microsoft.com/office/drawing/2014/main" id="{93494D49-7F4D-4932-9B51-86B29412DC20}"/>
              </a:ext>
            </a:extLst>
          </p:cNvPr>
          <p:cNvSpPr txBox="1"/>
          <p:nvPr/>
        </p:nvSpPr>
        <p:spPr>
          <a:xfrm>
            <a:off x="422361" y="249254"/>
            <a:ext cx="5597439" cy="461665"/>
          </a:xfrm>
          <a:prstGeom prst="rect">
            <a:avLst/>
          </a:prstGeom>
          <a:noFill/>
        </p:spPr>
        <p:txBody>
          <a:bodyPr wrap="square" rtlCol="0">
            <a:spAutoFit/>
          </a:bodyPr>
          <a:lstStyle/>
          <a:p>
            <a:r>
              <a:rPr lang="en-CA" sz="2400" b="1" dirty="0">
                <a:solidFill>
                  <a:srgbClr val="00793E"/>
                </a:solidFill>
                <a:latin typeface="Arial Nova" panose="020B0504020202020204" pitchFamily="34" charset="0"/>
              </a:rPr>
              <a:t>USE OF FUNDS</a:t>
            </a:r>
            <a:endParaRPr lang="en-CA" sz="2400" dirty="0">
              <a:solidFill>
                <a:srgbClr val="00793E"/>
              </a:solidFill>
              <a:latin typeface="Arial Nova" panose="020B0504020202020204" pitchFamily="34" charset="0"/>
            </a:endParaRPr>
          </a:p>
        </p:txBody>
      </p:sp>
      <p:sp>
        <p:nvSpPr>
          <p:cNvPr id="10" name="Rectangle 9">
            <a:extLst>
              <a:ext uri="{FF2B5EF4-FFF2-40B4-BE49-F238E27FC236}">
                <a16:creationId xmlns:a16="http://schemas.microsoft.com/office/drawing/2014/main" id="{9D138A10-24BA-42B9-B13A-38ACF3C19693}"/>
              </a:ext>
            </a:extLst>
          </p:cNvPr>
          <p:cNvSpPr/>
          <p:nvPr/>
        </p:nvSpPr>
        <p:spPr>
          <a:xfrm>
            <a:off x="171450" y="710919"/>
            <a:ext cx="5848350" cy="45719"/>
          </a:xfrm>
          <a:prstGeom prst="rect">
            <a:avLst/>
          </a:prstGeom>
          <a:solidFill>
            <a:srgbClr val="F8B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CB841136-5656-48A3-B120-1B1787F01695}"/>
              </a:ext>
            </a:extLst>
          </p:cNvPr>
          <p:cNvSpPr/>
          <p:nvPr/>
        </p:nvSpPr>
        <p:spPr>
          <a:xfrm>
            <a:off x="171450" y="6444141"/>
            <a:ext cx="8801100" cy="241011"/>
          </a:xfrm>
          <a:prstGeom prst="rect">
            <a:avLst/>
          </a:prstGeom>
          <a:solidFill>
            <a:srgbClr val="A0C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TextBox 12">
            <a:extLst>
              <a:ext uri="{FF2B5EF4-FFF2-40B4-BE49-F238E27FC236}">
                <a16:creationId xmlns:a16="http://schemas.microsoft.com/office/drawing/2014/main" id="{1DB02726-6913-4580-B065-F70E72E04F85}"/>
              </a:ext>
            </a:extLst>
          </p:cNvPr>
          <p:cNvSpPr txBox="1"/>
          <p:nvPr/>
        </p:nvSpPr>
        <p:spPr>
          <a:xfrm>
            <a:off x="2242020" y="6444141"/>
            <a:ext cx="4806124" cy="253916"/>
          </a:xfrm>
          <a:prstGeom prst="rect">
            <a:avLst/>
          </a:prstGeom>
          <a:noFill/>
        </p:spPr>
        <p:txBody>
          <a:bodyPr wrap="none" rtlCol="0">
            <a:spAutoFit/>
          </a:bodyPr>
          <a:lstStyle/>
          <a:p>
            <a:pPr algn="ctr"/>
            <a:r>
              <a:rPr lang="en-CA" sz="1050" cap="all" spc="300" dirty="0">
                <a:solidFill>
                  <a:schemeClr val="bg1"/>
                </a:solidFill>
              </a:rPr>
              <a:t>PLANT-BASED OMEGA PRODUCTS FOR EVERYDAY USE</a:t>
            </a:r>
          </a:p>
        </p:txBody>
      </p:sp>
      <p:sp>
        <p:nvSpPr>
          <p:cNvPr id="20" name="TextBox 19">
            <a:extLst>
              <a:ext uri="{FF2B5EF4-FFF2-40B4-BE49-F238E27FC236}">
                <a16:creationId xmlns:a16="http://schemas.microsoft.com/office/drawing/2014/main" id="{0D8DE015-9D85-452A-BC59-18251D75415E}"/>
              </a:ext>
            </a:extLst>
          </p:cNvPr>
          <p:cNvSpPr txBox="1"/>
          <p:nvPr/>
        </p:nvSpPr>
        <p:spPr>
          <a:xfrm>
            <a:off x="422361" y="1218303"/>
            <a:ext cx="8286975" cy="938847"/>
          </a:xfrm>
          <a:prstGeom prst="rect">
            <a:avLst/>
          </a:prstGeom>
          <a:noFill/>
        </p:spPr>
        <p:txBody>
          <a:bodyPr wrap="square" rtlCol="0">
            <a:spAutoFit/>
          </a:bodyPr>
          <a:lstStyle/>
          <a:p>
            <a:pPr marL="285750" indent="-285750">
              <a:lnSpc>
                <a:spcPct val="150000"/>
              </a:lnSpc>
              <a:spcBef>
                <a:spcPts val="600"/>
              </a:spcBef>
              <a:spcAft>
                <a:spcPts val="600"/>
              </a:spcAft>
              <a:buFont typeface="Arial" panose="020B0604020202020204" pitchFamily="34" charset="0"/>
              <a:buChar char="•"/>
            </a:pPr>
            <a:r>
              <a:rPr lang="en-US" sz="1600" dirty="0">
                <a:solidFill>
                  <a:schemeClr val="bg1">
                    <a:lumMod val="50000"/>
                  </a:schemeClr>
                </a:solidFill>
                <a:latin typeface="Arial Nova" panose="020B0504020202020204" pitchFamily="34" charset="0"/>
              </a:rPr>
              <a:t>LeanLife intends to raise $2.5 million to fund the following items:</a:t>
            </a:r>
          </a:p>
          <a:p>
            <a:pPr marL="742950" lvl="1" indent="-285750">
              <a:lnSpc>
                <a:spcPct val="150000"/>
              </a:lnSpc>
              <a:spcBef>
                <a:spcPts val="600"/>
              </a:spcBef>
              <a:spcAft>
                <a:spcPts val="600"/>
              </a:spcAft>
              <a:buFont typeface="Arial" panose="020B0604020202020204" pitchFamily="34" charset="0"/>
              <a:buChar char="•"/>
            </a:pPr>
            <a:endParaRPr lang="en-US" sz="1600" dirty="0">
              <a:solidFill>
                <a:schemeClr val="bg1">
                  <a:lumMod val="50000"/>
                </a:schemeClr>
              </a:solidFill>
              <a:latin typeface="Arial Nova" panose="020B0504020202020204" pitchFamily="34" charset="0"/>
            </a:endParaRPr>
          </a:p>
        </p:txBody>
      </p:sp>
      <p:sp>
        <p:nvSpPr>
          <p:cNvPr id="25" name="TextBox 24">
            <a:extLst>
              <a:ext uri="{FF2B5EF4-FFF2-40B4-BE49-F238E27FC236}">
                <a16:creationId xmlns:a16="http://schemas.microsoft.com/office/drawing/2014/main" id="{5F62B313-0480-4DB2-9D6B-A369FD0721A4}"/>
              </a:ext>
            </a:extLst>
          </p:cNvPr>
          <p:cNvSpPr txBox="1"/>
          <p:nvPr/>
        </p:nvSpPr>
        <p:spPr>
          <a:xfrm>
            <a:off x="8614515" y="6426146"/>
            <a:ext cx="263214" cy="276999"/>
          </a:xfrm>
          <a:prstGeom prst="rect">
            <a:avLst/>
          </a:prstGeom>
          <a:noFill/>
        </p:spPr>
        <p:txBody>
          <a:bodyPr wrap="none" rtlCol="0">
            <a:spAutoFit/>
          </a:bodyPr>
          <a:lstStyle/>
          <a:p>
            <a:fld id="{B13BE172-93B7-4284-9EDF-410D09BBD11D}" type="slidenum">
              <a:rPr lang="en-CA" sz="1200" smtClean="0">
                <a:solidFill>
                  <a:schemeClr val="bg1"/>
                </a:solidFill>
              </a:rPr>
              <a:t>15</a:t>
            </a:fld>
            <a:endParaRPr lang="en-CA" sz="1200" dirty="0">
              <a:solidFill>
                <a:schemeClr val="bg1"/>
              </a:solidFill>
            </a:endParaRPr>
          </a:p>
        </p:txBody>
      </p:sp>
      <p:graphicFrame>
        <p:nvGraphicFramePr>
          <p:cNvPr id="14" name="Chart 13">
            <a:extLst>
              <a:ext uri="{FF2B5EF4-FFF2-40B4-BE49-F238E27FC236}">
                <a16:creationId xmlns:a16="http://schemas.microsoft.com/office/drawing/2014/main" id="{6F8FA6DE-631D-4EB4-8500-36FDAF009555}"/>
              </a:ext>
            </a:extLst>
          </p:cNvPr>
          <p:cNvGraphicFramePr>
            <a:graphicFrameLocks/>
          </p:cNvGraphicFramePr>
          <p:nvPr>
            <p:extLst>
              <p:ext uri="{D42A27DB-BD31-4B8C-83A1-F6EECF244321}">
                <p14:modId xmlns:p14="http://schemas.microsoft.com/office/powerpoint/2010/main" val="4204212464"/>
              </p:ext>
            </p:extLst>
          </p:nvPr>
        </p:nvGraphicFramePr>
        <p:xfrm>
          <a:off x="2072080" y="1585278"/>
          <a:ext cx="4844714" cy="290682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Object 3">
            <a:extLst>
              <a:ext uri="{FF2B5EF4-FFF2-40B4-BE49-F238E27FC236}">
                <a16:creationId xmlns:a16="http://schemas.microsoft.com/office/drawing/2014/main" id="{9AE70487-4B0A-45F4-A84A-24F2F8A1AFBE}"/>
              </a:ext>
            </a:extLst>
          </p:cNvPr>
          <p:cNvGraphicFramePr>
            <a:graphicFrameLocks noChangeAspect="1"/>
          </p:cNvGraphicFramePr>
          <p:nvPr>
            <p:extLst>
              <p:ext uri="{D42A27DB-BD31-4B8C-83A1-F6EECF244321}">
                <p14:modId xmlns:p14="http://schemas.microsoft.com/office/powerpoint/2010/main" val="2192366105"/>
              </p:ext>
            </p:extLst>
          </p:nvPr>
        </p:nvGraphicFramePr>
        <p:xfrm>
          <a:off x="2222725" y="4439204"/>
          <a:ext cx="4543425" cy="1914525"/>
        </p:xfrm>
        <a:graphic>
          <a:graphicData uri="http://schemas.openxmlformats.org/presentationml/2006/ole">
            <mc:AlternateContent xmlns:mc="http://schemas.openxmlformats.org/markup-compatibility/2006">
              <mc:Choice xmlns:v="urn:schemas-microsoft-com:vml" Requires="v">
                <p:oleObj spid="_x0000_s1048" name="Worksheet" r:id="rId6" imgW="4543568" imgH="1914505" progId="Excel.Sheet.12">
                  <p:embed/>
                </p:oleObj>
              </mc:Choice>
              <mc:Fallback>
                <p:oleObj name="Worksheet" r:id="rId6" imgW="4543568" imgH="1914505" progId="Excel.Sheet.12">
                  <p:embed/>
                  <p:pic>
                    <p:nvPicPr>
                      <p:cNvPr id="0" name=""/>
                      <p:cNvPicPr/>
                      <p:nvPr/>
                    </p:nvPicPr>
                    <p:blipFill>
                      <a:blip r:embed="rId7"/>
                      <a:stretch>
                        <a:fillRect/>
                      </a:stretch>
                    </p:blipFill>
                    <p:spPr>
                      <a:xfrm>
                        <a:off x="2222725" y="4439204"/>
                        <a:ext cx="4543425" cy="1914525"/>
                      </a:xfrm>
                      <a:prstGeom prst="rect">
                        <a:avLst/>
                      </a:prstGeom>
                    </p:spPr>
                  </p:pic>
                </p:oleObj>
              </mc:Fallback>
            </mc:AlternateContent>
          </a:graphicData>
        </a:graphic>
      </p:graphicFrame>
    </p:spTree>
    <p:extLst>
      <p:ext uri="{BB962C8B-B14F-4D97-AF65-F5344CB8AC3E}">
        <p14:creationId xmlns:p14="http://schemas.microsoft.com/office/powerpoint/2010/main" val="3213252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FCAA52A-0DAF-4D23-B413-1BCE237678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59126" y="172848"/>
            <a:ext cx="2013424" cy="543819"/>
          </a:xfrm>
          <a:prstGeom prst="rect">
            <a:avLst/>
          </a:prstGeom>
        </p:spPr>
      </p:pic>
      <p:sp>
        <p:nvSpPr>
          <p:cNvPr id="9" name="TextBox 8">
            <a:extLst>
              <a:ext uri="{FF2B5EF4-FFF2-40B4-BE49-F238E27FC236}">
                <a16:creationId xmlns:a16="http://schemas.microsoft.com/office/drawing/2014/main" id="{93494D49-7F4D-4932-9B51-86B29412DC20}"/>
              </a:ext>
            </a:extLst>
          </p:cNvPr>
          <p:cNvSpPr txBox="1"/>
          <p:nvPr/>
        </p:nvSpPr>
        <p:spPr>
          <a:xfrm>
            <a:off x="422361" y="249254"/>
            <a:ext cx="5597439" cy="461665"/>
          </a:xfrm>
          <a:prstGeom prst="rect">
            <a:avLst/>
          </a:prstGeom>
          <a:noFill/>
        </p:spPr>
        <p:txBody>
          <a:bodyPr wrap="square" rtlCol="0">
            <a:spAutoFit/>
          </a:bodyPr>
          <a:lstStyle/>
          <a:p>
            <a:r>
              <a:rPr lang="en-CA" sz="2400" b="1" dirty="0">
                <a:solidFill>
                  <a:srgbClr val="00793E"/>
                </a:solidFill>
                <a:latin typeface="Arial Nova" panose="020B0504020202020204" pitchFamily="34" charset="0"/>
              </a:rPr>
              <a:t>TEAM</a:t>
            </a:r>
            <a:endParaRPr lang="en-CA" sz="2400" dirty="0">
              <a:solidFill>
                <a:srgbClr val="00793E"/>
              </a:solidFill>
              <a:latin typeface="Arial Nova" panose="020B0504020202020204" pitchFamily="34" charset="0"/>
            </a:endParaRPr>
          </a:p>
        </p:txBody>
      </p:sp>
      <p:sp>
        <p:nvSpPr>
          <p:cNvPr id="10" name="Rectangle 9">
            <a:extLst>
              <a:ext uri="{FF2B5EF4-FFF2-40B4-BE49-F238E27FC236}">
                <a16:creationId xmlns:a16="http://schemas.microsoft.com/office/drawing/2014/main" id="{9D138A10-24BA-42B9-B13A-38ACF3C19693}"/>
              </a:ext>
            </a:extLst>
          </p:cNvPr>
          <p:cNvSpPr/>
          <p:nvPr/>
        </p:nvSpPr>
        <p:spPr>
          <a:xfrm>
            <a:off x="171450" y="710919"/>
            <a:ext cx="5848350" cy="45719"/>
          </a:xfrm>
          <a:prstGeom prst="rect">
            <a:avLst/>
          </a:prstGeom>
          <a:solidFill>
            <a:srgbClr val="F8B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CB841136-5656-48A3-B120-1B1787F01695}"/>
              </a:ext>
            </a:extLst>
          </p:cNvPr>
          <p:cNvSpPr/>
          <p:nvPr/>
        </p:nvSpPr>
        <p:spPr>
          <a:xfrm>
            <a:off x="171450" y="6444141"/>
            <a:ext cx="8801100" cy="241011"/>
          </a:xfrm>
          <a:prstGeom prst="rect">
            <a:avLst/>
          </a:prstGeom>
          <a:solidFill>
            <a:srgbClr val="A0C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TextBox 12">
            <a:extLst>
              <a:ext uri="{FF2B5EF4-FFF2-40B4-BE49-F238E27FC236}">
                <a16:creationId xmlns:a16="http://schemas.microsoft.com/office/drawing/2014/main" id="{1DB02726-6913-4580-B065-F70E72E04F85}"/>
              </a:ext>
            </a:extLst>
          </p:cNvPr>
          <p:cNvSpPr txBox="1"/>
          <p:nvPr/>
        </p:nvSpPr>
        <p:spPr>
          <a:xfrm>
            <a:off x="2242020" y="6444141"/>
            <a:ext cx="4806124" cy="253916"/>
          </a:xfrm>
          <a:prstGeom prst="rect">
            <a:avLst/>
          </a:prstGeom>
          <a:noFill/>
        </p:spPr>
        <p:txBody>
          <a:bodyPr wrap="none" rtlCol="0">
            <a:spAutoFit/>
          </a:bodyPr>
          <a:lstStyle/>
          <a:p>
            <a:pPr algn="ctr"/>
            <a:r>
              <a:rPr lang="en-CA" sz="1050" cap="all" spc="300" dirty="0">
                <a:solidFill>
                  <a:schemeClr val="bg1"/>
                </a:solidFill>
              </a:rPr>
              <a:t>PLANT-BASED OMEGA PRODUCTS FOR EVERYDAY USE</a:t>
            </a:r>
          </a:p>
        </p:txBody>
      </p:sp>
      <p:sp>
        <p:nvSpPr>
          <p:cNvPr id="25" name="TextBox 24">
            <a:extLst>
              <a:ext uri="{FF2B5EF4-FFF2-40B4-BE49-F238E27FC236}">
                <a16:creationId xmlns:a16="http://schemas.microsoft.com/office/drawing/2014/main" id="{5F62B313-0480-4DB2-9D6B-A369FD0721A4}"/>
              </a:ext>
            </a:extLst>
          </p:cNvPr>
          <p:cNvSpPr txBox="1"/>
          <p:nvPr/>
        </p:nvSpPr>
        <p:spPr>
          <a:xfrm>
            <a:off x="8614515" y="6426146"/>
            <a:ext cx="263214" cy="276999"/>
          </a:xfrm>
          <a:prstGeom prst="rect">
            <a:avLst/>
          </a:prstGeom>
          <a:noFill/>
        </p:spPr>
        <p:txBody>
          <a:bodyPr wrap="none" rtlCol="0">
            <a:spAutoFit/>
          </a:bodyPr>
          <a:lstStyle/>
          <a:p>
            <a:fld id="{B13BE172-93B7-4284-9EDF-410D09BBD11D}" type="slidenum">
              <a:rPr lang="en-CA" sz="1200" smtClean="0">
                <a:solidFill>
                  <a:schemeClr val="bg1"/>
                </a:solidFill>
              </a:rPr>
              <a:t>16</a:t>
            </a:fld>
            <a:endParaRPr lang="en-CA" sz="1200" dirty="0">
              <a:solidFill>
                <a:schemeClr val="bg1"/>
              </a:solidFill>
            </a:endParaRPr>
          </a:p>
        </p:txBody>
      </p:sp>
      <p:pic>
        <p:nvPicPr>
          <p:cNvPr id="2" name="Picture 1">
            <a:extLst>
              <a:ext uri="{FF2B5EF4-FFF2-40B4-BE49-F238E27FC236}">
                <a16:creationId xmlns:a16="http://schemas.microsoft.com/office/drawing/2014/main" id="{C2C42E7B-4D56-4E49-B4EF-EAAB5AE592A1}"/>
              </a:ext>
            </a:extLst>
          </p:cNvPr>
          <p:cNvPicPr>
            <a:picLocks noChangeAspect="1"/>
          </p:cNvPicPr>
          <p:nvPr/>
        </p:nvPicPr>
        <p:blipFill>
          <a:blip r:embed="rId4"/>
          <a:stretch>
            <a:fillRect/>
          </a:stretch>
        </p:blipFill>
        <p:spPr>
          <a:xfrm>
            <a:off x="422361" y="1158749"/>
            <a:ext cx="1111045" cy="1172246"/>
          </a:xfrm>
          <a:prstGeom prst="rect">
            <a:avLst/>
          </a:prstGeom>
        </p:spPr>
      </p:pic>
      <p:sp>
        <p:nvSpPr>
          <p:cNvPr id="12" name="TextBox 11">
            <a:extLst>
              <a:ext uri="{FF2B5EF4-FFF2-40B4-BE49-F238E27FC236}">
                <a16:creationId xmlns:a16="http://schemas.microsoft.com/office/drawing/2014/main" id="{C23DC5BA-2ACC-46DB-858B-CC3F968B03FA}"/>
              </a:ext>
            </a:extLst>
          </p:cNvPr>
          <p:cNvSpPr txBox="1"/>
          <p:nvPr/>
        </p:nvSpPr>
        <p:spPr>
          <a:xfrm>
            <a:off x="1603032" y="1172584"/>
            <a:ext cx="7118607" cy="1977464"/>
          </a:xfrm>
          <a:prstGeom prst="rect">
            <a:avLst/>
          </a:prstGeom>
          <a:noFill/>
        </p:spPr>
        <p:txBody>
          <a:bodyPr wrap="square" rtlCol="0">
            <a:spAutoFit/>
          </a:bodyPr>
          <a:lstStyle/>
          <a:p>
            <a:r>
              <a:rPr lang="en-US" sz="1600" b="1" dirty="0">
                <a:solidFill>
                  <a:srgbClr val="00793E"/>
                </a:solidFill>
                <a:latin typeface="Arial Nova" panose="020B0504020202020204" pitchFamily="34" charset="0"/>
              </a:rPr>
              <a:t>Stan Lis </a:t>
            </a:r>
          </a:p>
          <a:p>
            <a:r>
              <a:rPr lang="en-US" sz="1200" dirty="0">
                <a:solidFill>
                  <a:schemeClr val="bg1">
                    <a:lumMod val="50000"/>
                  </a:schemeClr>
                </a:solidFill>
                <a:latin typeface="Arial Nova" panose="020B0504020202020204" pitchFamily="34" charset="0"/>
              </a:rPr>
              <a:t>Chief Executive Officer</a:t>
            </a:r>
          </a:p>
          <a:p>
            <a:endParaRPr lang="en-US" sz="1050" dirty="0">
              <a:solidFill>
                <a:schemeClr val="bg1">
                  <a:lumMod val="50000"/>
                </a:schemeClr>
              </a:solidFill>
              <a:latin typeface="Arial Nova" panose="020B0504020202020204" pitchFamily="34" charset="0"/>
            </a:endParaRPr>
          </a:p>
          <a:p>
            <a:r>
              <a:rPr lang="en-US" sz="1050" dirty="0">
                <a:solidFill>
                  <a:schemeClr val="bg1">
                    <a:lumMod val="50000"/>
                  </a:schemeClr>
                </a:solidFill>
                <a:latin typeface="Arial Nova" panose="020B0504020202020204" pitchFamily="34" charset="0"/>
              </a:rPr>
              <a:t>Mr. Lis was the co‐founder, past president and director of </a:t>
            </a:r>
            <a:r>
              <a:rPr lang="en-US" sz="1050" dirty="0" err="1">
                <a:solidFill>
                  <a:schemeClr val="bg1">
                    <a:lumMod val="50000"/>
                  </a:schemeClr>
                </a:solidFill>
                <a:latin typeface="Arial Nova" panose="020B0504020202020204" pitchFamily="34" charset="0"/>
              </a:rPr>
              <a:t>MicroCoal</a:t>
            </a:r>
            <a:r>
              <a:rPr lang="en-US" sz="1050" dirty="0">
                <a:solidFill>
                  <a:schemeClr val="bg1">
                    <a:lumMod val="50000"/>
                  </a:schemeClr>
                </a:solidFill>
                <a:latin typeface="Arial Nova" panose="020B0504020202020204" pitchFamily="34" charset="0"/>
              </a:rPr>
              <a:t> Technologies Inc. (formerly Carbon Friendly Solutions Inc.) from its inception in 2006 to 2015. From 2000 until 2006, he was the president, CEO and director of Stream Communications Network &amp; Media Inc., a cable company where he was directly responsible for taking the company from start up to 65,000 subscribers. From 1993 until 2000, Mr. Lis acted as President, CEO and director of Trooper Technologies Inc., an environmental company focused on waste management in Central Europe. In 1988 he founded International UNP Holdings Ltd., a Toronto Stock Exchange Investment Company used to acquire and finance privatized Polish state enterprises. Mr. Lis studied Business Administration and Securities at Simon Fraser University. Mr. Lis personally raised over $60 million to finance the above mentioned companies.</a:t>
            </a:r>
          </a:p>
        </p:txBody>
      </p:sp>
      <p:pic>
        <p:nvPicPr>
          <p:cNvPr id="3" name="Picture 2">
            <a:extLst>
              <a:ext uri="{FF2B5EF4-FFF2-40B4-BE49-F238E27FC236}">
                <a16:creationId xmlns:a16="http://schemas.microsoft.com/office/drawing/2014/main" id="{9AA25C9E-B44E-4F16-9638-C83DF3885AEA}"/>
              </a:ext>
            </a:extLst>
          </p:cNvPr>
          <p:cNvPicPr>
            <a:picLocks noChangeAspect="1"/>
          </p:cNvPicPr>
          <p:nvPr/>
        </p:nvPicPr>
        <p:blipFill>
          <a:blip r:embed="rId5"/>
          <a:stretch>
            <a:fillRect/>
          </a:stretch>
        </p:blipFill>
        <p:spPr>
          <a:xfrm>
            <a:off x="343948" y="5000612"/>
            <a:ext cx="1235296" cy="1186081"/>
          </a:xfrm>
          <a:prstGeom prst="rect">
            <a:avLst/>
          </a:prstGeom>
        </p:spPr>
      </p:pic>
      <p:sp>
        <p:nvSpPr>
          <p:cNvPr id="14" name="TextBox 13">
            <a:extLst>
              <a:ext uri="{FF2B5EF4-FFF2-40B4-BE49-F238E27FC236}">
                <a16:creationId xmlns:a16="http://schemas.microsoft.com/office/drawing/2014/main" id="{D9D10006-B8AE-43F8-B8F7-5180A7D0FB4E}"/>
              </a:ext>
            </a:extLst>
          </p:cNvPr>
          <p:cNvSpPr txBox="1"/>
          <p:nvPr/>
        </p:nvSpPr>
        <p:spPr>
          <a:xfrm>
            <a:off x="1631337" y="5000612"/>
            <a:ext cx="6983178" cy="1331134"/>
          </a:xfrm>
          <a:prstGeom prst="rect">
            <a:avLst/>
          </a:prstGeom>
          <a:noFill/>
        </p:spPr>
        <p:txBody>
          <a:bodyPr wrap="square" rtlCol="0">
            <a:spAutoFit/>
          </a:bodyPr>
          <a:lstStyle/>
          <a:p>
            <a:r>
              <a:rPr lang="en-US" sz="1600" b="1" dirty="0">
                <a:solidFill>
                  <a:srgbClr val="00793E"/>
                </a:solidFill>
                <a:latin typeface="Arial Nova" panose="020B0504020202020204" pitchFamily="34" charset="0"/>
              </a:rPr>
              <a:t>Carl F. Perez, PhD</a:t>
            </a:r>
          </a:p>
          <a:p>
            <a:r>
              <a:rPr lang="en-US" sz="1200" dirty="0">
                <a:solidFill>
                  <a:schemeClr val="bg1">
                    <a:lumMod val="50000"/>
                  </a:schemeClr>
                </a:solidFill>
                <a:latin typeface="Arial Nova" panose="020B0504020202020204" pitchFamily="34" charset="0"/>
              </a:rPr>
              <a:t>Chief Technical Officer</a:t>
            </a:r>
          </a:p>
          <a:p>
            <a:endParaRPr lang="en-US" sz="1050" dirty="0">
              <a:solidFill>
                <a:schemeClr val="bg1">
                  <a:lumMod val="50000"/>
                </a:schemeClr>
              </a:solidFill>
              <a:latin typeface="Arial Nova" panose="020B0504020202020204" pitchFamily="34" charset="0"/>
            </a:endParaRPr>
          </a:p>
          <a:p>
            <a:r>
              <a:rPr lang="en-US" sz="1050" dirty="0">
                <a:solidFill>
                  <a:schemeClr val="bg1">
                    <a:lumMod val="50000"/>
                  </a:schemeClr>
                </a:solidFill>
                <a:latin typeface="Arial Nova" panose="020B0504020202020204" pitchFamily="34" charset="0"/>
              </a:rPr>
              <a:t>Dr. Perez has more than 30 years of leadership in academic research programs and has experience in all phases of drug discovery, process development, preclinical development, FDA/Health Canada regulatory compliance, and cGMP manufacturing. Dr. Perez was Director Preclinical Programs for Chromos Molecular Systems (Burnaby, BC) and VP Product Development for </a:t>
            </a:r>
            <a:r>
              <a:rPr lang="en-US" sz="1050" dirty="0" err="1">
                <a:solidFill>
                  <a:schemeClr val="bg1">
                    <a:lumMod val="50000"/>
                  </a:schemeClr>
                </a:solidFill>
                <a:latin typeface="Arial Nova" panose="020B0504020202020204" pitchFamily="34" charset="0"/>
              </a:rPr>
              <a:t>Metaara</a:t>
            </a:r>
            <a:r>
              <a:rPr lang="en-US" sz="1050" dirty="0">
                <a:solidFill>
                  <a:schemeClr val="bg1">
                    <a:lumMod val="50000"/>
                  </a:schemeClr>
                </a:solidFill>
                <a:latin typeface="Arial Nova" panose="020B0504020202020204" pitchFamily="34" charset="0"/>
              </a:rPr>
              <a:t> Medical Technologies (Vancouver, BC).</a:t>
            </a:r>
          </a:p>
        </p:txBody>
      </p:sp>
      <p:sp>
        <p:nvSpPr>
          <p:cNvPr id="15" name="TextBox 14">
            <a:extLst>
              <a:ext uri="{FF2B5EF4-FFF2-40B4-BE49-F238E27FC236}">
                <a16:creationId xmlns:a16="http://schemas.microsoft.com/office/drawing/2014/main" id="{07DECE32-B78B-44CD-B0D3-B1A3C4D3D82A}"/>
              </a:ext>
            </a:extLst>
          </p:cNvPr>
          <p:cNvSpPr txBox="1"/>
          <p:nvPr/>
        </p:nvSpPr>
        <p:spPr>
          <a:xfrm>
            <a:off x="1603032" y="3379172"/>
            <a:ext cx="7011483" cy="1492716"/>
          </a:xfrm>
          <a:prstGeom prst="rect">
            <a:avLst/>
          </a:prstGeom>
          <a:noFill/>
        </p:spPr>
        <p:txBody>
          <a:bodyPr wrap="square" rtlCol="0">
            <a:spAutoFit/>
          </a:bodyPr>
          <a:lstStyle/>
          <a:p>
            <a:r>
              <a:rPr lang="en-US" sz="1600" b="1" dirty="0">
                <a:solidFill>
                  <a:srgbClr val="00793E"/>
                </a:solidFill>
                <a:latin typeface="Arial Nova" panose="020B0504020202020204" pitchFamily="34" charset="0"/>
              </a:rPr>
              <a:t>Jason Tong, CPA, CA, CFA</a:t>
            </a:r>
          </a:p>
          <a:p>
            <a:r>
              <a:rPr lang="en-US" sz="1200" dirty="0">
                <a:solidFill>
                  <a:schemeClr val="bg1">
                    <a:lumMod val="50000"/>
                  </a:schemeClr>
                </a:solidFill>
                <a:latin typeface="Arial Nova" panose="020B0504020202020204" pitchFamily="34" charset="0"/>
              </a:rPr>
              <a:t>Chief Financial Officer</a:t>
            </a:r>
          </a:p>
          <a:p>
            <a:endParaRPr lang="en-US" sz="1050" dirty="0">
              <a:solidFill>
                <a:schemeClr val="bg1">
                  <a:lumMod val="50000"/>
                </a:schemeClr>
              </a:solidFill>
              <a:latin typeface="Arial Nova" panose="020B0504020202020204" pitchFamily="34" charset="0"/>
            </a:endParaRPr>
          </a:p>
          <a:p>
            <a:r>
              <a:rPr lang="en-US" sz="1050" dirty="0">
                <a:solidFill>
                  <a:schemeClr val="bg1">
                    <a:lumMod val="50000"/>
                  </a:schemeClr>
                </a:solidFill>
                <a:latin typeface="Arial Nova" panose="020B0504020202020204" pitchFamily="34" charset="0"/>
              </a:rPr>
              <a:t>Mr. Tong has over a decade of experience providing accounting, tax, corporate advisory, and CFO services to private and public companies in the technology, manufacturing and distribution, finance, and mining sectors. Previously, Mr. Tong was the chief financial officer of Pathway Capital Ltd, a venture capital group with a portfolio of early-stage ventures with market caps ranging from $5 million to $100 million. He was also CFO at </a:t>
            </a:r>
            <a:r>
              <a:rPr lang="en-US" sz="1050" dirty="0" err="1">
                <a:solidFill>
                  <a:schemeClr val="bg1">
                    <a:lumMod val="50000"/>
                  </a:schemeClr>
                </a:solidFill>
                <a:latin typeface="Arial Nova" panose="020B0504020202020204" pitchFamily="34" charset="0"/>
              </a:rPr>
              <a:t>Turnberry</a:t>
            </a:r>
            <a:r>
              <a:rPr lang="en-US" sz="1050" dirty="0">
                <a:solidFill>
                  <a:schemeClr val="bg1">
                    <a:lumMod val="50000"/>
                  </a:schemeClr>
                </a:solidFill>
                <a:latin typeface="Arial Nova" panose="020B0504020202020204" pitchFamily="34" charset="0"/>
              </a:rPr>
              <a:t> Resources Ltd from February 2012 until it was acquired in April 2014.</a:t>
            </a:r>
          </a:p>
        </p:txBody>
      </p:sp>
      <p:pic>
        <p:nvPicPr>
          <p:cNvPr id="1026" name="Picture 2" descr="Jason Tong, CPA, CA, CFA">
            <a:extLst>
              <a:ext uri="{FF2B5EF4-FFF2-40B4-BE49-F238E27FC236}">
                <a16:creationId xmlns:a16="http://schemas.microsoft.com/office/drawing/2014/main" id="{6D6F47F0-0523-46F7-AD02-1FEBA1BFDF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948" y="3540314"/>
            <a:ext cx="1170432" cy="1170432"/>
          </a:xfrm>
          <a:prstGeom prst="ellipse">
            <a:avLst/>
          </a:prstGeom>
          <a:ln w="190500" cap="rnd">
            <a:noFill/>
            <a:prstDash val="solid"/>
          </a:ln>
          <a:effectLst/>
          <a:scene3d>
            <a:camera prst="perspectiveFront" fov="5400000"/>
            <a:lightRig rig="threePt" dir="t">
              <a:rot lat="0" lon="0" rev="19200000"/>
            </a:lightRig>
          </a:scene3d>
          <a:sp3d extrusionH="25400">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719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FCAA52A-0DAF-4D23-B413-1BCE237678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59126" y="172848"/>
            <a:ext cx="2013424" cy="543819"/>
          </a:xfrm>
          <a:prstGeom prst="rect">
            <a:avLst/>
          </a:prstGeom>
        </p:spPr>
      </p:pic>
      <p:sp>
        <p:nvSpPr>
          <p:cNvPr id="9" name="TextBox 8">
            <a:extLst>
              <a:ext uri="{FF2B5EF4-FFF2-40B4-BE49-F238E27FC236}">
                <a16:creationId xmlns:a16="http://schemas.microsoft.com/office/drawing/2014/main" id="{93494D49-7F4D-4932-9B51-86B29412DC20}"/>
              </a:ext>
            </a:extLst>
          </p:cNvPr>
          <p:cNvSpPr txBox="1"/>
          <p:nvPr/>
        </p:nvSpPr>
        <p:spPr>
          <a:xfrm>
            <a:off x="422361" y="249254"/>
            <a:ext cx="5597439" cy="461665"/>
          </a:xfrm>
          <a:prstGeom prst="rect">
            <a:avLst/>
          </a:prstGeom>
          <a:noFill/>
        </p:spPr>
        <p:txBody>
          <a:bodyPr wrap="square" rtlCol="0">
            <a:spAutoFit/>
          </a:bodyPr>
          <a:lstStyle/>
          <a:p>
            <a:r>
              <a:rPr lang="en-CA" sz="2400" b="1" dirty="0">
                <a:solidFill>
                  <a:srgbClr val="00793E"/>
                </a:solidFill>
                <a:latin typeface="Arial Nova" panose="020B0504020202020204" pitchFamily="34" charset="0"/>
              </a:rPr>
              <a:t>TEAM</a:t>
            </a:r>
            <a:endParaRPr lang="en-CA" sz="2400" dirty="0">
              <a:solidFill>
                <a:srgbClr val="00793E"/>
              </a:solidFill>
              <a:latin typeface="Arial Nova" panose="020B0504020202020204" pitchFamily="34" charset="0"/>
            </a:endParaRPr>
          </a:p>
        </p:txBody>
      </p:sp>
      <p:sp>
        <p:nvSpPr>
          <p:cNvPr id="10" name="Rectangle 9">
            <a:extLst>
              <a:ext uri="{FF2B5EF4-FFF2-40B4-BE49-F238E27FC236}">
                <a16:creationId xmlns:a16="http://schemas.microsoft.com/office/drawing/2014/main" id="{9D138A10-24BA-42B9-B13A-38ACF3C19693}"/>
              </a:ext>
            </a:extLst>
          </p:cNvPr>
          <p:cNvSpPr/>
          <p:nvPr/>
        </p:nvSpPr>
        <p:spPr>
          <a:xfrm>
            <a:off x="171450" y="710919"/>
            <a:ext cx="5848350" cy="45719"/>
          </a:xfrm>
          <a:prstGeom prst="rect">
            <a:avLst/>
          </a:prstGeom>
          <a:solidFill>
            <a:srgbClr val="F8B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CB841136-5656-48A3-B120-1B1787F01695}"/>
              </a:ext>
            </a:extLst>
          </p:cNvPr>
          <p:cNvSpPr/>
          <p:nvPr/>
        </p:nvSpPr>
        <p:spPr>
          <a:xfrm>
            <a:off x="171450" y="6444141"/>
            <a:ext cx="8801100" cy="241011"/>
          </a:xfrm>
          <a:prstGeom prst="rect">
            <a:avLst/>
          </a:prstGeom>
          <a:solidFill>
            <a:srgbClr val="A0C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TextBox 12">
            <a:extLst>
              <a:ext uri="{FF2B5EF4-FFF2-40B4-BE49-F238E27FC236}">
                <a16:creationId xmlns:a16="http://schemas.microsoft.com/office/drawing/2014/main" id="{1DB02726-6913-4580-B065-F70E72E04F85}"/>
              </a:ext>
            </a:extLst>
          </p:cNvPr>
          <p:cNvSpPr txBox="1"/>
          <p:nvPr/>
        </p:nvSpPr>
        <p:spPr>
          <a:xfrm>
            <a:off x="2242020" y="6444141"/>
            <a:ext cx="4806124" cy="253916"/>
          </a:xfrm>
          <a:prstGeom prst="rect">
            <a:avLst/>
          </a:prstGeom>
          <a:noFill/>
        </p:spPr>
        <p:txBody>
          <a:bodyPr wrap="none" rtlCol="0">
            <a:spAutoFit/>
          </a:bodyPr>
          <a:lstStyle/>
          <a:p>
            <a:pPr algn="ctr"/>
            <a:r>
              <a:rPr lang="en-CA" sz="1050" cap="all" spc="300" dirty="0">
                <a:solidFill>
                  <a:schemeClr val="bg1"/>
                </a:solidFill>
              </a:rPr>
              <a:t>PLANT-BASED OMEGA PRODUCTS FOR EVERYDAY USE</a:t>
            </a:r>
          </a:p>
        </p:txBody>
      </p:sp>
      <p:sp>
        <p:nvSpPr>
          <p:cNvPr id="25" name="TextBox 24">
            <a:extLst>
              <a:ext uri="{FF2B5EF4-FFF2-40B4-BE49-F238E27FC236}">
                <a16:creationId xmlns:a16="http://schemas.microsoft.com/office/drawing/2014/main" id="{5F62B313-0480-4DB2-9D6B-A369FD0721A4}"/>
              </a:ext>
            </a:extLst>
          </p:cNvPr>
          <p:cNvSpPr txBox="1"/>
          <p:nvPr/>
        </p:nvSpPr>
        <p:spPr>
          <a:xfrm>
            <a:off x="8614515" y="6426146"/>
            <a:ext cx="263214" cy="276999"/>
          </a:xfrm>
          <a:prstGeom prst="rect">
            <a:avLst/>
          </a:prstGeom>
          <a:noFill/>
        </p:spPr>
        <p:txBody>
          <a:bodyPr wrap="none" rtlCol="0">
            <a:spAutoFit/>
          </a:bodyPr>
          <a:lstStyle/>
          <a:p>
            <a:fld id="{B13BE172-93B7-4284-9EDF-410D09BBD11D}" type="slidenum">
              <a:rPr lang="en-CA" sz="1200" smtClean="0">
                <a:solidFill>
                  <a:schemeClr val="bg1"/>
                </a:solidFill>
              </a:rPr>
              <a:t>17</a:t>
            </a:fld>
            <a:endParaRPr lang="en-CA" sz="1200" dirty="0">
              <a:solidFill>
                <a:schemeClr val="bg1"/>
              </a:solidFill>
            </a:endParaRPr>
          </a:p>
        </p:txBody>
      </p:sp>
      <p:sp>
        <p:nvSpPr>
          <p:cNvPr id="12" name="TextBox 11">
            <a:extLst>
              <a:ext uri="{FF2B5EF4-FFF2-40B4-BE49-F238E27FC236}">
                <a16:creationId xmlns:a16="http://schemas.microsoft.com/office/drawing/2014/main" id="{01487413-7317-4CCB-A9ED-BB84A956C8E8}"/>
              </a:ext>
            </a:extLst>
          </p:cNvPr>
          <p:cNvSpPr txBox="1"/>
          <p:nvPr/>
        </p:nvSpPr>
        <p:spPr>
          <a:xfrm>
            <a:off x="1658052" y="1105472"/>
            <a:ext cx="7219677" cy="2946961"/>
          </a:xfrm>
          <a:prstGeom prst="rect">
            <a:avLst/>
          </a:prstGeom>
          <a:noFill/>
        </p:spPr>
        <p:txBody>
          <a:bodyPr wrap="square" rtlCol="0">
            <a:spAutoFit/>
          </a:bodyPr>
          <a:lstStyle/>
          <a:p>
            <a:r>
              <a:rPr lang="en-US" sz="1600" b="1" dirty="0">
                <a:solidFill>
                  <a:srgbClr val="00793E"/>
                </a:solidFill>
                <a:latin typeface="Arial Nova" panose="020B0504020202020204" pitchFamily="34" charset="0"/>
              </a:rPr>
              <a:t>Russ Hiebert</a:t>
            </a:r>
          </a:p>
          <a:p>
            <a:r>
              <a:rPr lang="en-US" sz="1200" dirty="0">
                <a:solidFill>
                  <a:schemeClr val="bg1">
                    <a:lumMod val="50000"/>
                  </a:schemeClr>
                </a:solidFill>
                <a:latin typeface="Arial Nova" panose="020B0504020202020204" pitchFamily="34" charset="0"/>
              </a:rPr>
              <a:t>Corporate Advisor</a:t>
            </a:r>
          </a:p>
          <a:p>
            <a:endParaRPr lang="en-US" sz="1050" dirty="0">
              <a:solidFill>
                <a:schemeClr val="bg1">
                  <a:lumMod val="50000"/>
                </a:schemeClr>
              </a:solidFill>
              <a:latin typeface="Arial Nova" panose="020B0504020202020204" pitchFamily="34" charset="0"/>
            </a:endParaRPr>
          </a:p>
          <a:p>
            <a:r>
              <a:rPr lang="en-US" sz="1050" dirty="0">
                <a:solidFill>
                  <a:schemeClr val="bg1">
                    <a:lumMod val="50000"/>
                  </a:schemeClr>
                </a:solidFill>
                <a:latin typeface="Arial Nova" panose="020B0504020202020204" pitchFamily="34" charset="0"/>
              </a:rPr>
              <a:t>Mr. Hiebert served as a Member of Parliament in Canada for eleven year (2004-2015) before choosing to return to the private sector.  During his time in office he was appointed Parliamentary Secretary for Defense and later Intergovernmental Affairs. He also served on the Natural Resources, Finance and International Trade committees. As Canadian Chairman and Representative on the 53-nation Commonwealth Parliamentary Association (Her Majesty Queen Elizabeth II as Patron); leadership roles on many other international associations; speaking engagements at the European Parliament and at the United Nations as well as experience in over 100 nations, Mr. Hiebert has developed a worldwide network of contacts in business and foreign governments.  He has the ability to connect people with key decision makers, joint venture partners and investors, for the purpose of developing trade and other business opportunities.  He began his education in the Faculty of Engineering before completing a multi-faceted undergraduate degree in Los Angeles, California that included studies at Oxford University and an internship at the Canadian Embassy in Washington, DC.  He earned his Law Degree at the University of British Columbia (UBC) and the University of Sydney (Australia), then practiced as a lawyer at a national Canadian law firm, before completing his Master’s Degree in Business Administration (MBA) also from UBC.  He has completed the Institute of Corporate Directors Education Program and has served as a director on a variety of private and public companies.</a:t>
            </a:r>
          </a:p>
        </p:txBody>
      </p:sp>
      <p:sp>
        <p:nvSpPr>
          <p:cNvPr id="15" name="TextBox 14">
            <a:extLst>
              <a:ext uri="{FF2B5EF4-FFF2-40B4-BE49-F238E27FC236}">
                <a16:creationId xmlns:a16="http://schemas.microsoft.com/office/drawing/2014/main" id="{7626211F-3145-40DE-939D-46973F7E16A3}"/>
              </a:ext>
            </a:extLst>
          </p:cNvPr>
          <p:cNvSpPr txBox="1"/>
          <p:nvPr/>
        </p:nvSpPr>
        <p:spPr>
          <a:xfrm>
            <a:off x="1631336" y="4169617"/>
            <a:ext cx="7219677" cy="1815882"/>
          </a:xfrm>
          <a:prstGeom prst="rect">
            <a:avLst/>
          </a:prstGeom>
          <a:noFill/>
        </p:spPr>
        <p:txBody>
          <a:bodyPr wrap="square" rtlCol="0">
            <a:spAutoFit/>
          </a:bodyPr>
          <a:lstStyle/>
          <a:p>
            <a:r>
              <a:rPr lang="en-US" sz="1600" b="1" dirty="0">
                <a:solidFill>
                  <a:srgbClr val="00793E"/>
                </a:solidFill>
                <a:latin typeface="Arial Nova" panose="020B0504020202020204" pitchFamily="34" charset="0"/>
              </a:rPr>
              <a:t>Glenn Nichols</a:t>
            </a:r>
          </a:p>
          <a:p>
            <a:r>
              <a:rPr lang="en-US" sz="1200" dirty="0">
                <a:solidFill>
                  <a:schemeClr val="bg1">
                    <a:lumMod val="50000"/>
                  </a:schemeClr>
                </a:solidFill>
                <a:latin typeface="Arial Nova" panose="020B0504020202020204" pitchFamily="34" charset="0"/>
              </a:rPr>
              <a:t>Operations Manager</a:t>
            </a:r>
          </a:p>
          <a:p>
            <a:endParaRPr lang="en-US" sz="1050" dirty="0">
              <a:solidFill>
                <a:schemeClr val="bg1">
                  <a:lumMod val="50000"/>
                </a:schemeClr>
              </a:solidFill>
              <a:latin typeface="Arial Nova" panose="020B0504020202020204" pitchFamily="34" charset="0"/>
            </a:endParaRPr>
          </a:p>
          <a:p>
            <a:r>
              <a:rPr lang="en-US" sz="1050" dirty="0">
                <a:solidFill>
                  <a:schemeClr val="bg1">
                    <a:lumMod val="50000"/>
                  </a:schemeClr>
                </a:solidFill>
                <a:latin typeface="Arial Nova" panose="020B0504020202020204" pitchFamily="34" charset="0"/>
              </a:rPr>
              <a:t>Glenn brings more than 15 years of Product and Project Management experience working with large multi-company teams combined with a strong automation engineering background. Over the past several years he has played key roles in the nutraceutical market bringing a manufacturing plant operational while automating several of its complex processes to maximize efficiencies, reduce </a:t>
            </a:r>
            <a:r>
              <a:rPr lang="en-US" sz="1050" dirty="0" err="1">
                <a:solidFill>
                  <a:schemeClr val="bg1">
                    <a:lumMod val="50000"/>
                  </a:schemeClr>
                </a:solidFill>
                <a:latin typeface="Arial Nova" panose="020B0504020202020204" pitchFamily="34" charset="0"/>
              </a:rPr>
              <a:t>labour</a:t>
            </a:r>
            <a:r>
              <a:rPr lang="en-US" sz="1050" dirty="0">
                <a:solidFill>
                  <a:schemeClr val="bg1">
                    <a:lumMod val="50000"/>
                  </a:schemeClr>
                </a:solidFill>
                <a:latin typeface="Arial Nova" panose="020B0504020202020204" pitchFamily="34" charset="0"/>
              </a:rPr>
              <a:t> requirements and improve product quality and consistency.  One of Glenn's primary strengths is his ability to identify problems with current or planned products and processes. His creative solutions have resulted in him being named in several patents granted, pending or in the application stage for every company he has worked with over the past 18 years.</a:t>
            </a:r>
          </a:p>
        </p:txBody>
      </p:sp>
      <p:pic>
        <p:nvPicPr>
          <p:cNvPr id="3" name="Picture 2" descr="A person wearing a white shirt&#10;&#10;Description automatically generated">
            <a:extLst>
              <a:ext uri="{FF2B5EF4-FFF2-40B4-BE49-F238E27FC236}">
                <a16:creationId xmlns:a16="http://schemas.microsoft.com/office/drawing/2014/main" id="{3C8D9A57-5324-44A1-8732-50B1864633F0}"/>
              </a:ext>
            </a:extLst>
          </p:cNvPr>
          <p:cNvPicPr>
            <a:picLocks noChangeAspect="1"/>
          </p:cNvPicPr>
          <p:nvPr/>
        </p:nvPicPr>
        <p:blipFill rotWithShape="1">
          <a:blip r:embed="rId4">
            <a:extLst>
              <a:ext uri="{28A0092B-C50C-407E-A947-70E740481C1C}">
                <a14:useLocalDpi xmlns:a14="http://schemas.microsoft.com/office/drawing/2010/main" val="0"/>
              </a:ext>
            </a:extLst>
          </a:blip>
          <a:srcRect l="9186" r="24397"/>
          <a:stretch/>
        </p:blipFill>
        <p:spPr>
          <a:xfrm>
            <a:off x="390846" y="4169617"/>
            <a:ext cx="1170432" cy="1170432"/>
          </a:xfrm>
          <a:prstGeom prst="ellipse">
            <a:avLst/>
          </a:prstGeom>
        </p:spPr>
      </p:pic>
      <p:pic>
        <p:nvPicPr>
          <p:cNvPr id="5" name="Picture 4" descr="A person wearing a suit and tie smiling at the camera&#10;&#10;Description automatically generated">
            <a:extLst>
              <a:ext uri="{FF2B5EF4-FFF2-40B4-BE49-F238E27FC236}">
                <a16:creationId xmlns:a16="http://schemas.microsoft.com/office/drawing/2014/main" id="{3A10FDB5-695F-4C74-AC30-B49D3146278C}"/>
              </a:ext>
            </a:extLst>
          </p:cNvPr>
          <p:cNvPicPr>
            <a:picLocks noChangeAspect="1"/>
          </p:cNvPicPr>
          <p:nvPr/>
        </p:nvPicPr>
        <p:blipFill rotWithShape="1">
          <a:blip r:embed="rId5">
            <a:extLst>
              <a:ext uri="{28A0092B-C50C-407E-A947-70E740481C1C}">
                <a14:useLocalDpi xmlns:a14="http://schemas.microsoft.com/office/drawing/2010/main" val="0"/>
              </a:ext>
            </a:extLst>
          </a:blip>
          <a:srcRect t="9497" b="23803"/>
          <a:stretch/>
        </p:blipFill>
        <p:spPr>
          <a:xfrm>
            <a:off x="390846" y="1105472"/>
            <a:ext cx="1170432" cy="1170432"/>
          </a:xfrm>
          <a:prstGeom prst="ellipse">
            <a:avLst/>
          </a:prstGeom>
        </p:spPr>
      </p:pic>
    </p:spTree>
    <p:extLst>
      <p:ext uri="{BB962C8B-B14F-4D97-AF65-F5344CB8AC3E}">
        <p14:creationId xmlns:p14="http://schemas.microsoft.com/office/powerpoint/2010/main" val="3825167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FCAA52A-0DAF-4D23-B413-1BCE237678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59126" y="172848"/>
            <a:ext cx="2013424" cy="543819"/>
          </a:xfrm>
          <a:prstGeom prst="rect">
            <a:avLst/>
          </a:prstGeom>
        </p:spPr>
      </p:pic>
      <p:sp>
        <p:nvSpPr>
          <p:cNvPr id="9" name="TextBox 8">
            <a:extLst>
              <a:ext uri="{FF2B5EF4-FFF2-40B4-BE49-F238E27FC236}">
                <a16:creationId xmlns:a16="http://schemas.microsoft.com/office/drawing/2014/main" id="{93494D49-7F4D-4932-9B51-86B29412DC20}"/>
              </a:ext>
            </a:extLst>
          </p:cNvPr>
          <p:cNvSpPr txBox="1"/>
          <p:nvPr/>
        </p:nvSpPr>
        <p:spPr>
          <a:xfrm>
            <a:off x="422361" y="249254"/>
            <a:ext cx="5597439" cy="461665"/>
          </a:xfrm>
          <a:prstGeom prst="rect">
            <a:avLst/>
          </a:prstGeom>
          <a:noFill/>
        </p:spPr>
        <p:txBody>
          <a:bodyPr wrap="square" rtlCol="0">
            <a:spAutoFit/>
          </a:bodyPr>
          <a:lstStyle/>
          <a:p>
            <a:r>
              <a:rPr lang="en-CA" sz="2400" b="1" dirty="0">
                <a:solidFill>
                  <a:srgbClr val="00793E"/>
                </a:solidFill>
                <a:latin typeface="Arial Nova" panose="020B0504020202020204" pitchFamily="34" charset="0"/>
              </a:rPr>
              <a:t>TEAM</a:t>
            </a:r>
            <a:endParaRPr lang="en-CA" sz="2400" dirty="0">
              <a:solidFill>
                <a:srgbClr val="00793E"/>
              </a:solidFill>
              <a:latin typeface="Arial Nova" panose="020B0504020202020204" pitchFamily="34" charset="0"/>
            </a:endParaRPr>
          </a:p>
        </p:txBody>
      </p:sp>
      <p:sp>
        <p:nvSpPr>
          <p:cNvPr id="10" name="Rectangle 9">
            <a:extLst>
              <a:ext uri="{FF2B5EF4-FFF2-40B4-BE49-F238E27FC236}">
                <a16:creationId xmlns:a16="http://schemas.microsoft.com/office/drawing/2014/main" id="{9D138A10-24BA-42B9-B13A-38ACF3C19693}"/>
              </a:ext>
            </a:extLst>
          </p:cNvPr>
          <p:cNvSpPr/>
          <p:nvPr/>
        </p:nvSpPr>
        <p:spPr>
          <a:xfrm>
            <a:off x="171450" y="710919"/>
            <a:ext cx="5848350" cy="45719"/>
          </a:xfrm>
          <a:prstGeom prst="rect">
            <a:avLst/>
          </a:prstGeom>
          <a:solidFill>
            <a:srgbClr val="F8B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CB841136-5656-48A3-B120-1B1787F01695}"/>
              </a:ext>
            </a:extLst>
          </p:cNvPr>
          <p:cNvSpPr/>
          <p:nvPr/>
        </p:nvSpPr>
        <p:spPr>
          <a:xfrm>
            <a:off x="171450" y="6444141"/>
            <a:ext cx="8801100" cy="241011"/>
          </a:xfrm>
          <a:prstGeom prst="rect">
            <a:avLst/>
          </a:prstGeom>
          <a:solidFill>
            <a:srgbClr val="A0C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TextBox 12">
            <a:extLst>
              <a:ext uri="{FF2B5EF4-FFF2-40B4-BE49-F238E27FC236}">
                <a16:creationId xmlns:a16="http://schemas.microsoft.com/office/drawing/2014/main" id="{1DB02726-6913-4580-B065-F70E72E04F85}"/>
              </a:ext>
            </a:extLst>
          </p:cNvPr>
          <p:cNvSpPr txBox="1"/>
          <p:nvPr/>
        </p:nvSpPr>
        <p:spPr>
          <a:xfrm>
            <a:off x="2242020" y="6444141"/>
            <a:ext cx="4806124" cy="253916"/>
          </a:xfrm>
          <a:prstGeom prst="rect">
            <a:avLst/>
          </a:prstGeom>
          <a:noFill/>
        </p:spPr>
        <p:txBody>
          <a:bodyPr wrap="none" rtlCol="0">
            <a:spAutoFit/>
          </a:bodyPr>
          <a:lstStyle/>
          <a:p>
            <a:pPr algn="ctr"/>
            <a:r>
              <a:rPr lang="en-CA" sz="1050" cap="all" spc="300" dirty="0">
                <a:solidFill>
                  <a:schemeClr val="bg1"/>
                </a:solidFill>
              </a:rPr>
              <a:t>PLANT-BASED OMEGA PRODUCTS FOR EVERYDAY USE</a:t>
            </a:r>
          </a:p>
        </p:txBody>
      </p:sp>
      <p:sp>
        <p:nvSpPr>
          <p:cNvPr id="25" name="TextBox 24">
            <a:extLst>
              <a:ext uri="{FF2B5EF4-FFF2-40B4-BE49-F238E27FC236}">
                <a16:creationId xmlns:a16="http://schemas.microsoft.com/office/drawing/2014/main" id="{5F62B313-0480-4DB2-9D6B-A369FD0721A4}"/>
              </a:ext>
            </a:extLst>
          </p:cNvPr>
          <p:cNvSpPr txBox="1"/>
          <p:nvPr/>
        </p:nvSpPr>
        <p:spPr>
          <a:xfrm>
            <a:off x="8614515" y="6426146"/>
            <a:ext cx="263214" cy="276999"/>
          </a:xfrm>
          <a:prstGeom prst="rect">
            <a:avLst/>
          </a:prstGeom>
          <a:noFill/>
        </p:spPr>
        <p:txBody>
          <a:bodyPr wrap="none" rtlCol="0">
            <a:spAutoFit/>
          </a:bodyPr>
          <a:lstStyle/>
          <a:p>
            <a:fld id="{B13BE172-93B7-4284-9EDF-410D09BBD11D}" type="slidenum">
              <a:rPr lang="en-CA" sz="1200" smtClean="0">
                <a:solidFill>
                  <a:schemeClr val="bg1"/>
                </a:solidFill>
              </a:rPr>
              <a:t>18</a:t>
            </a:fld>
            <a:endParaRPr lang="en-CA" sz="1200" dirty="0">
              <a:solidFill>
                <a:schemeClr val="bg1"/>
              </a:solidFill>
            </a:endParaRPr>
          </a:p>
        </p:txBody>
      </p:sp>
      <p:sp>
        <p:nvSpPr>
          <p:cNvPr id="14" name="TextBox 13">
            <a:extLst>
              <a:ext uri="{FF2B5EF4-FFF2-40B4-BE49-F238E27FC236}">
                <a16:creationId xmlns:a16="http://schemas.microsoft.com/office/drawing/2014/main" id="{3BCD825A-C375-461C-9936-B7A0DA7CB279}"/>
              </a:ext>
            </a:extLst>
          </p:cNvPr>
          <p:cNvSpPr txBox="1"/>
          <p:nvPr/>
        </p:nvSpPr>
        <p:spPr>
          <a:xfrm>
            <a:off x="1631337" y="1218303"/>
            <a:ext cx="7246392" cy="2139047"/>
          </a:xfrm>
          <a:prstGeom prst="rect">
            <a:avLst/>
          </a:prstGeom>
          <a:noFill/>
        </p:spPr>
        <p:txBody>
          <a:bodyPr wrap="square" rtlCol="0">
            <a:spAutoFit/>
          </a:bodyPr>
          <a:lstStyle/>
          <a:p>
            <a:r>
              <a:rPr lang="en-US" sz="1600" b="1" dirty="0">
                <a:solidFill>
                  <a:srgbClr val="00793E"/>
                </a:solidFill>
                <a:latin typeface="Arial Nova" panose="020B0504020202020204" pitchFamily="34" charset="0"/>
              </a:rPr>
              <a:t>Chris Nichols</a:t>
            </a:r>
          </a:p>
          <a:p>
            <a:r>
              <a:rPr lang="en-US" sz="1200" dirty="0">
                <a:solidFill>
                  <a:schemeClr val="bg1">
                    <a:lumMod val="50000"/>
                  </a:schemeClr>
                </a:solidFill>
                <a:latin typeface="Arial Nova" panose="020B0504020202020204" pitchFamily="34" charset="0"/>
              </a:rPr>
              <a:t>Advisor</a:t>
            </a:r>
          </a:p>
          <a:p>
            <a:endParaRPr lang="en-US" sz="1050" dirty="0">
              <a:solidFill>
                <a:schemeClr val="bg1">
                  <a:lumMod val="50000"/>
                </a:schemeClr>
              </a:solidFill>
              <a:latin typeface="Arial Nova" panose="020B0504020202020204" pitchFamily="34" charset="0"/>
            </a:endParaRPr>
          </a:p>
          <a:p>
            <a:r>
              <a:rPr lang="en-US" sz="1050" dirty="0">
                <a:solidFill>
                  <a:schemeClr val="bg1">
                    <a:lumMod val="50000"/>
                  </a:schemeClr>
                </a:solidFill>
                <a:latin typeface="Arial Nova" panose="020B0504020202020204" pitchFamily="34" charset="0"/>
              </a:rPr>
              <a:t>Chris has over 25 years of operations leadership experience in food-based fast moving consumer goods manufacturing with several large multi-national companies such as COCA-COLA and MOLSON COORS. Holding a BSc from Simon Fraser University combined with technical work experience in processing line design, optimization and operation, including aseptic processing makes him a great resource in the development of our facility. Chris also has a strong background in HACCP and GMP food safety systems and experience in building these foundations into the process line’s physical and operational design at early stages. Using Lean Six Sigma tools and training, Chris has implemented process improvement and optimization in every position he has held leveraging that into multiple millions in annualized cost savings in addition to managing dozens of capital projects from design through to completion, on time and on budget, while meeting all the project deliverables. </a:t>
            </a:r>
          </a:p>
        </p:txBody>
      </p:sp>
      <p:sp>
        <p:nvSpPr>
          <p:cNvPr id="12" name="TextBox 11">
            <a:extLst>
              <a:ext uri="{FF2B5EF4-FFF2-40B4-BE49-F238E27FC236}">
                <a16:creationId xmlns:a16="http://schemas.microsoft.com/office/drawing/2014/main" id="{D8CA499A-BE55-4EE7-88EC-87F2E74596EF}"/>
              </a:ext>
            </a:extLst>
          </p:cNvPr>
          <p:cNvSpPr txBox="1"/>
          <p:nvPr/>
        </p:nvSpPr>
        <p:spPr>
          <a:xfrm>
            <a:off x="1631336" y="3613947"/>
            <a:ext cx="7246392" cy="1492716"/>
          </a:xfrm>
          <a:prstGeom prst="rect">
            <a:avLst/>
          </a:prstGeom>
          <a:noFill/>
        </p:spPr>
        <p:txBody>
          <a:bodyPr wrap="square" rtlCol="0">
            <a:spAutoFit/>
          </a:bodyPr>
          <a:lstStyle/>
          <a:p>
            <a:r>
              <a:rPr lang="en-US" sz="1600" b="1" dirty="0">
                <a:solidFill>
                  <a:srgbClr val="00793E"/>
                </a:solidFill>
                <a:latin typeface="Arial Nova" panose="020B0504020202020204" pitchFamily="34" charset="0"/>
              </a:rPr>
              <a:t>Tomasz </a:t>
            </a:r>
            <a:r>
              <a:rPr lang="en-US" sz="1600" b="1" dirty="0" err="1">
                <a:solidFill>
                  <a:srgbClr val="00793E"/>
                </a:solidFill>
                <a:latin typeface="Arial Nova" panose="020B0504020202020204" pitchFamily="34" charset="0"/>
              </a:rPr>
              <a:t>Czarnocki</a:t>
            </a:r>
            <a:endParaRPr lang="en-US" sz="1600" b="1" dirty="0">
              <a:solidFill>
                <a:srgbClr val="00793E"/>
              </a:solidFill>
              <a:latin typeface="Arial Nova" panose="020B0504020202020204" pitchFamily="34" charset="0"/>
            </a:endParaRPr>
          </a:p>
          <a:p>
            <a:r>
              <a:rPr lang="en-US" sz="1200" dirty="0">
                <a:solidFill>
                  <a:schemeClr val="bg1">
                    <a:lumMod val="50000"/>
                  </a:schemeClr>
                </a:solidFill>
                <a:latin typeface="Arial Nova" panose="020B0504020202020204" pitchFamily="34" charset="0"/>
              </a:rPr>
              <a:t>Sales Manager, Europe</a:t>
            </a:r>
          </a:p>
          <a:p>
            <a:endParaRPr lang="en-US" sz="1050" dirty="0">
              <a:solidFill>
                <a:schemeClr val="bg1">
                  <a:lumMod val="50000"/>
                </a:schemeClr>
              </a:solidFill>
              <a:latin typeface="Arial Nova" panose="020B0504020202020204" pitchFamily="34" charset="0"/>
            </a:endParaRPr>
          </a:p>
          <a:p>
            <a:r>
              <a:rPr lang="en-US" sz="1050" dirty="0">
                <a:solidFill>
                  <a:schemeClr val="bg1">
                    <a:lumMod val="50000"/>
                  </a:schemeClr>
                </a:solidFill>
                <a:latin typeface="Arial Nova" panose="020B0504020202020204" pitchFamily="34" charset="0"/>
              </a:rPr>
              <a:t>Tomasz has been selling </a:t>
            </a:r>
            <a:r>
              <a:rPr lang="en-US" sz="1050" dirty="0" err="1">
                <a:solidFill>
                  <a:schemeClr val="bg1">
                    <a:lumMod val="50000"/>
                  </a:schemeClr>
                </a:solidFill>
                <a:latin typeface="Arial Nova" panose="020B0504020202020204" pitchFamily="34" charset="0"/>
              </a:rPr>
              <a:t>LeanLife</a:t>
            </a:r>
            <a:r>
              <a:rPr lang="en-US" sz="1050" dirty="0">
                <a:solidFill>
                  <a:schemeClr val="bg1">
                    <a:lumMod val="50000"/>
                  </a:schemeClr>
                </a:solidFill>
                <a:latin typeface="Arial Nova" panose="020B0504020202020204" pitchFamily="34" charset="0"/>
              </a:rPr>
              <a:t> products in Poland for several years. His main customer has been the Polish branch of Switzerland-based Aryzta. Mr. </a:t>
            </a:r>
            <a:r>
              <a:rPr lang="en-US" sz="1050" dirty="0" err="1">
                <a:solidFill>
                  <a:schemeClr val="bg1">
                    <a:lumMod val="50000"/>
                  </a:schemeClr>
                </a:solidFill>
                <a:latin typeface="Arial Nova" panose="020B0504020202020204" pitchFamily="34" charset="0"/>
              </a:rPr>
              <a:t>Czarnocki</a:t>
            </a:r>
            <a:r>
              <a:rPr lang="en-US" sz="1050" dirty="0">
                <a:solidFill>
                  <a:schemeClr val="bg1">
                    <a:lumMod val="50000"/>
                  </a:schemeClr>
                </a:solidFill>
                <a:latin typeface="Arial Nova" panose="020B0504020202020204" pitchFamily="34" charset="0"/>
              </a:rPr>
              <a:t> also has been Sales Director of Libra </a:t>
            </a:r>
            <a:r>
              <a:rPr lang="en-US" sz="1050" dirty="0" err="1">
                <a:solidFill>
                  <a:schemeClr val="bg1">
                    <a:lumMod val="50000"/>
                  </a:schemeClr>
                </a:solidFill>
                <a:latin typeface="Arial Nova" panose="020B0504020202020204" pitchFamily="34" charset="0"/>
              </a:rPr>
              <a:t>Polska</a:t>
            </a:r>
            <a:r>
              <a:rPr lang="en-US" sz="1050" dirty="0">
                <a:solidFill>
                  <a:schemeClr val="bg1">
                    <a:lumMod val="50000"/>
                  </a:schemeClr>
                </a:solidFill>
                <a:latin typeface="Arial Nova" panose="020B0504020202020204" pitchFamily="34" charset="0"/>
              </a:rPr>
              <a:t> </a:t>
            </a:r>
            <a:r>
              <a:rPr lang="en-US" sz="1050" dirty="0" err="1">
                <a:solidFill>
                  <a:schemeClr val="bg1">
                    <a:lumMod val="50000"/>
                  </a:schemeClr>
                </a:solidFill>
                <a:latin typeface="Arial Nova" panose="020B0504020202020204" pitchFamily="34" charset="0"/>
              </a:rPr>
              <a:t>Sp</a:t>
            </a:r>
            <a:r>
              <a:rPr lang="en-US" sz="1050" dirty="0">
                <a:solidFill>
                  <a:schemeClr val="bg1">
                    <a:lumMod val="50000"/>
                  </a:schemeClr>
                </a:solidFill>
                <a:latin typeface="Arial Nova" panose="020B0504020202020204" pitchFamily="34" charset="0"/>
              </a:rPr>
              <a:t> z </a:t>
            </a:r>
            <a:r>
              <a:rPr lang="en-US" sz="1050" dirty="0" err="1">
                <a:solidFill>
                  <a:schemeClr val="bg1">
                    <a:lumMod val="50000"/>
                  </a:schemeClr>
                </a:solidFill>
                <a:latin typeface="Arial Nova" panose="020B0504020202020204" pitchFamily="34" charset="0"/>
              </a:rPr>
              <a:t>o.o</a:t>
            </a:r>
            <a:r>
              <a:rPr lang="en-US" sz="1050" dirty="0">
                <a:solidFill>
                  <a:schemeClr val="bg1">
                    <a:lumMod val="50000"/>
                  </a:schemeClr>
                </a:solidFill>
                <a:latin typeface="Arial Nova" panose="020B0504020202020204" pitchFamily="34" charset="0"/>
              </a:rPr>
              <a:t>. and </a:t>
            </a:r>
            <a:r>
              <a:rPr lang="en-US" sz="1050" dirty="0" err="1">
                <a:solidFill>
                  <a:schemeClr val="bg1">
                    <a:lumMod val="50000"/>
                  </a:schemeClr>
                </a:solidFill>
                <a:latin typeface="Arial Nova" panose="020B0504020202020204" pitchFamily="34" charset="0"/>
              </a:rPr>
              <a:t>Fabryka</a:t>
            </a:r>
            <a:r>
              <a:rPr lang="en-US" sz="1050" dirty="0">
                <a:solidFill>
                  <a:schemeClr val="bg1">
                    <a:lumMod val="50000"/>
                  </a:schemeClr>
                </a:solidFill>
                <a:latin typeface="Arial Nova" panose="020B0504020202020204" pitchFamily="34" charset="0"/>
              </a:rPr>
              <a:t> </a:t>
            </a:r>
            <a:r>
              <a:rPr lang="en-US" sz="1050" dirty="0" err="1">
                <a:solidFill>
                  <a:schemeClr val="bg1">
                    <a:lumMod val="50000"/>
                  </a:schemeClr>
                </a:solidFill>
                <a:latin typeface="Arial Nova" panose="020B0504020202020204" pitchFamily="34" charset="0"/>
              </a:rPr>
              <a:t>Aromatów</a:t>
            </a:r>
            <a:r>
              <a:rPr lang="en-US" sz="1050" dirty="0">
                <a:solidFill>
                  <a:schemeClr val="bg1">
                    <a:lumMod val="50000"/>
                  </a:schemeClr>
                </a:solidFill>
                <a:latin typeface="Arial Nova" panose="020B0504020202020204" pitchFamily="34" charset="0"/>
              </a:rPr>
              <a:t> </a:t>
            </a:r>
            <a:r>
              <a:rPr lang="en-US" sz="1050" dirty="0" err="1">
                <a:solidFill>
                  <a:schemeClr val="bg1">
                    <a:lumMod val="50000"/>
                  </a:schemeClr>
                </a:solidFill>
                <a:latin typeface="Arial Nova" panose="020B0504020202020204" pitchFamily="34" charset="0"/>
              </a:rPr>
              <a:t>Sp.z</a:t>
            </a:r>
            <a:r>
              <a:rPr lang="en-US" sz="1050" dirty="0">
                <a:solidFill>
                  <a:schemeClr val="bg1">
                    <a:lumMod val="50000"/>
                  </a:schemeClr>
                </a:solidFill>
                <a:latin typeface="Arial Nova" panose="020B0504020202020204" pitchFamily="34" charset="0"/>
              </a:rPr>
              <a:t> </a:t>
            </a:r>
            <a:r>
              <a:rPr lang="en-US" sz="1050" dirty="0" err="1">
                <a:solidFill>
                  <a:schemeClr val="bg1">
                    <a:lumMod val="50000"/>
                  </a:schemeClr>
                </a:solidFill>
                <a:latin typeface="Arial Nova" panose="020B0504020202020204" pitchFamily="34" charset="0"/>
              </a:rPr>
              <a:t>o.o</a:t>
            </a:r>
            <a:r>
              <a:rPr lang="en-US" sz="1050" dirty="0">
                <a:solidFill>
                  <a:schemeClr val="bg1">
                    <a:lumMod val="50000"/>
                  </a:schemeClr>
                </a:solidFill>
                <a:latin typeface="Arial Nova" panose="020B0504020202020204" pitchFamily="34" charset="0"/>
              </a:rPr>
              <a:t>. since April 2011 where he has been responsible for business development in the B2B market, developing sales strategy and plans, and implementing working system analysis of managers, sales representatives, technologists and customer service representatives.  </a:t>
            </a:r>
          </a:p>
        </p:txBody>
      </p:sp>
      <p:pic>
        <p:nvPicPr>
          <p:cNvPr id="2050" name="Picture 2" descr="Chris Nichols">
            <a:extLst>
              <a:ext uri="{FF2B5EF4-FFF2-40B4-BE49-F238E27FC236}">
                <a16:creationId xmlns:a16="http://schemas.microsoft.com/office/drawing/2014/main" id="{9B57025E-EB22-4F41-8433-B5F88AF1615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418651" y="1218303"/>
            <a:ext cx="1170432" cy="1170432"/>
          </a:xfrm>
          <a:prstGeom prst="ellipse">
            <a:avLst/>
          </a:prstGeom>
          <a:noFill/>
          <a:extLst>
            <a:ext uri="{909E8E84-426E-40DD-AFC4-6F175D3DCCD1}">
              <a14:hiddenFill xmlns:a14="http://schemas.microsoft.com/office/drawing/2010/main">
                <a:solidFill>
                  <a:srgbClr val="FFFFFF"/>
                </a:solidFill>
              </a14:hiddenFill>
            </a:ext>
          </a:extLst>
        </p:spPr>
      </p:pic>
      <p:pic>
        <p:nvPicPr>
          <p:cNvPr id="4" name="Picture 3" descr="A person wearing a suit and tie&#10;&#10;Description automatically generated">
            <a:extLst>
              <a:ext uri="{FF2B5EF4-FFF2-40B4-BE49-F238E27FC236}">
                <a16:creationId xmlns:a16="http://schemas.microsoft.com/office/drawing/2014/main" id="{450B9585-A613-4DCF-A62E-951040799ED2}"/>
              </a:ext>
            </a:extLst>
          </p:cNvPr>
          <p:cNvPicPr>
            <a:picLocks noChangeAspect="1"/>
          </p:cNvPicPr>
          <p:nvPr/>
        </p:nvPicPr>
        <p:blipFill rotWithShape="1">
          <a:blip r:embed="rId6">
            <a:extLst>
              <a:ext uri="{28A0092B-C50C-407E-A947-70E740481C1C}">
                <a14:useLocalDpi xmlns:a14="http://schemas.microsoft.com/office/drawing/2010/main" val="0"/>
              </a:ext>
            </a:extLst>
          </a:blip>
          <a:srcRect l="1322" r="1322"/>
          <a:stretch/>
        </p:blipFill>
        <p:spPr>
          <a:xfrm>
            <a:off x="417985" y="3610825"/>
            <a:ext cx="1170432" cy="1170432"/>
          </a:xfrm>
          <a:prstGeom prst="ellipse">
            <a:avLst/>
          </a:prstGeom>
        </p:spPr>
      </p:pic>
    </p:spTree>
    <p:extLst>
      <p:ext uri="{BB962C8B-B14F-4D97-AF65-F5344CB8AC3E}">
        <p14:creationId xmlns:p14="http://schemas.microsoft.com/office/powerpoint/2010/main" val="3770421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FCAA52A-0DAF-4D23-B413-1BCE237678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59126" y="172848"/>
            <a:ext cx="2013424" cy="543819"/>
          </a:xfrm>
          <a:prstGeom prst="rect">
            <a:avLst/>
          </a:prstGeom>
        </p:spPr>
      </p:pic>
      <p:sp>
        <p:nvSpPr>
          <p:cNvPr id="9" name="TextBox 8">
            <a:extLst>
              <a:ext uri="{FF2B5EF4-FFF2-40B4-BE49-F238E27FC236}">
                <a16:creationId xmlns:a16="http://schemas.microsoft.com/office/drawing/2014/main" id="{93494D49-7F4D-4932-9B51-86B29412DC20}"/>
              </a:ext>
            </a:extLst>
          </p:cNvPr>
          <p:cNvSpPr txBox="1"/>
          <p:nvPr/>
        </p:nvSpPr>
        <p:spPr>
          <a:xfrm>
            <a:off x="422361" y="249254"/>
            <a:ext cx="5597439" cy="461665"/>
          </a:xfrm>
          <a:prstGeom prst="rect">
            <a:avLst/>
          </a:prstGeom>
          <a:noFill/>
        </p:spPr>
        <p:txBody>
          <a:bodyPr wrap="square" rtlCol="0">
            <a:spAutoFit/>
          </a:bodyPr>
          <a:lstStyle/>
          <a:p>
            <a:r>
              <a:rPr lang="en-CA" sz="2400" b="1" dirty="0">
                <a:solidFill>
                  <a:srgbClr val="00793E"/>
                </a:solidFill>
                <a:latin typeface="Arial Nova" panose="020B0504020202020204" pitchFamily="34" charset="0"/>
              </a:rPr>
              <a:t>BOARD OF DIRECTORS</a:t>
            </a:r>
            <a:endParaRPr lang="en-CA" sz="2400" dirty="0">
              <a:solidFill>
                <a:srgbClr val="00793E"/>
              </a:solidFill>
              <a:latin typeface="Arial Nova" panose="020B0504020202020204" pitchFamily="34" charset="0"/>
            </a:endParaRPr>
          </a:p>
        </p:txBody>
      </p:sp>
      <p:sp>
        <p:nvSpPr>
          <p:cNvPr id="10" name="Rectangle 9">
            <a:extLst>
              <a:ext uri="{FF2B5EF4-FFF2-40B4-BE49-F238E27FC236}">
                <a16:creationId xmlns:a16="http://schemas.microsoft.com/office/drawing/2014/main" id="{9D138A10-24BA-42B9-B13A-38ACF3C19693}"/>
              </a:ext>
            </a:extLst>
          </p:cNvPr>
          <p:cNvSpPr/>
          <p:nvPr/>
        </p:nvSpPr>
        <p:spPr>
          <a:xfrm>
            <a:off x="171450" y="710919"/>
            <a:ext cx="5848350" cy="45719"/>
          </a:xfrm>
          <a:prstGeom prst="rect">
            <a:avLst/>
          </a:prstGeom>
          <a:solidFill>
            <a:srgbClr val="F8B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CB841136-5656-48A3-B120-1B1787F01695}"/>
              </a:ext>
            </a:extLst>
          </p:cNvPr>
          <p:cNvSpPr/>
          <p:nvPr/>
        </p:nvSpPr>
        <p:spPr>
          <a:xfrm>
            <a:off x="171450" y="6444141"/>
            <a:ext cx="8801100" cy="241011"/>
          </a:xfrm>
          <a:prstGeom prst="rect">
            <a:avLst/>
          </a:prstGeom>
          <a:solidFill>
            <a:srgbClr val="A0C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TextBox 12">
            <a:extLst>
              <a:ext uri="{FF2B5EF4-FFF2-40B4-BE49-F238E27FC236}">
                <a16:creationId xmlns:a16="http://schemas.microsoft.com/office/drawing/2014/main" id="{1DB02726-6913-4580-B065-F70E72E04F85}"/>
              </a:ext>
            </a:extLst>
          </p:cNvPr>
          <p:cNvSpPr txBox="1"/>
          <p:nvPr/>
        </p:nvSpPr>
        <p:spPr>
          <a:xfrm>
            <a:off x="2242020" y="6444141"/>
            <a:ext cx="4806124" cy="253916"/>
          </a:xfrm>
          <a:prstGeom prst="rect">
            <a:avLst/>
          </a:prstGeom>
          <a:noFill/>
        </p:spPr>
        <p:txBody>
          <a:bodyPr wrap="none" rtlCol="0">
            <a:spAutoFit/>
          </a:bodyPr>
          <a:lstStyle/>
          <a:p>
            <a:pPr algn="ctr"/>
            <a:r>
              <a:rPr lang="en-CA" sz="1050" cap="all" spc="300" dirty="0">
                <a:solidFill>
                  <a:schemeClr val="bg1"/>
                </a:solidFill>
              </a:rPr>
              <a:t>PLANT-BASED OMEGA PRODUCTS FOR EVERYDAY USE</a:t>
            </a:r>
          </a:p>
        </p:txBody>
      </p:sp>
      <p:sp>
        <p:nvSpPr>
          <p:cNvPr id="25" name="TextBox 24">
            <a:extLst>
              <a:ext uri="{FF2B5EF4-FFF2-40B4-BE49-F238E27FC236}">
                <a16:creationId xmlns:a16="http://schemas.microsoft.com/office/drawing/2014/main" id="{5F62B313-0480-4DB2-9D6B-A369FD0721A4}"/>
              </a:ext>
            </a:extLst>
          </p:cNvPr>
          <p:cNvSpPr txBox="1"/>
          <p:nvPr/>
        </p:nvSpPr>
        <p:spPr>
          <a:xfrm>
            <a:off x="8614515" y="6426146"/>
            <a:ext cx="263214" cy="276999"/>
          </a:xfrm>
          <a:prstGeom prst="rect">
            <a:avLst/>
          </a:prstGeom>
          <a:noFill/>
        </p:spPr>
        <p:txBody>
          <a:bodyPr wrap="none" rtlCol="0">
            <a:spAutoFit/>
          </a:bodyPr>
          <a:lstStyle/>
          <a:p>
            <a:fld id="{B13BE172-93B7-4284-9EDF-410D09BBD11D}" type="slidenum">
              <a:rPr lang="en-CA" sz="1200" smtClean="0">
                <a:solidFill>
                  <a:schemeClr val="bg1"/>
                </a:solidFill>
              </a:rPr>
              <a:t>19</a:t>
            </a:fld>
            <a:endParaRPr lang="en-CA" sz="1200" dirty="0">
              <a:solidFill>
                <a:schemeClr val="bg1"/>
              </a:solidFill>
            </a:endParaRPr>
          </a:p>
        </p:txBody>
      </p:sp>
      <p:sp>
        <p:nvSpPr>
          <p:cNvPr id="12" name="TextBox 11">
            <a:extLst>
              <a:ext uri="{FF2B5EF4-FFF2-40B4-BE49-F238E27FC236}">
                <a16:creationId xmlns:a16="http://schemas.microsoft.com/office/drawing/2014/main" id="{6E2A5372-7E75-46A5-AA31-294B976B93C6}"/>
              </a:ext>
            </a:extLst>
          </p:cNvPr>
          <p:cNvSpPr txBox="1"/>
          <p:nvPr/>
        </p:nvSpPr>
        <p:spPr>
          <a:xfrm>
            <a:off x="422362" y="1172584"/>
            <a:ext cx="7731738" cy="4470455"/>
          </a:xfrm>
          <a:prstGeom prst="rect">
            <a:avLst/>
          </a:prstGeom>
          <a:noFill/>
        </p:spPr>
        <p:txBody>
          <a:bodyPr wrap="square" rtlCol="0">
            <a:spAutoFit/>
          </a:bodyPr>
          <a:lstStyle/>
          <a:p>
            <a:r>
              <a:rPr lang="en-US" sz="1600" b="1" dirty="0">
                <a:solidFill>
                  <a:srgbClr val="00793E"/>
                </a:solidFill>
                <a:latin typeface="Arial Nova" panose="020B0504020202020204" pitchFamily="34" charset="0"/>
              </a:rPr>
              <a:t>Marcin </a:t>
            </a:r>
            <a:r>
              <a:rPr lang="en-US" sz="1600" b="1" dirty="0" err="1">
                <a:solidFill>
                  <a:srgbClr val="00793E"/>
                </a:solidFill>
                <a:latin typeface="Arial Nova" panose="020B0504020202020204" pitchFamily="34" charset="0"/>
              </a:rPr>
              <a:t>Łukaszewicz</a:t>
            </a:r>
            <a:r>
              <a:rPr lang="en-US" sz="1600" b="1" dirty="0">
                <a:solidFill>
                  <a:srgbClr val="00793E"/>
                </a:solidFill>
                <a:latin typeface="Arial Nova" panose="020B0504020202020204" pitchFamily="34" charset="0"/>
              </a:rPr>
              <a:t>, PhD</a:t>
            </a:r>
          </a:p>
          <a:p>
            <a:endParaRPr lang="en-US" sz="1050" dirty="0">
              <a:solidFill>
                <a:schemeClr val="bg1">
                  <a:lumMod val="50000"/>
                </a:schemeClr>
              </a:solidFill>
              <a:latin typeface="Arial Nova" panose="020B0504020202020204" pitchFamily="34" charset="0"/>
            </a:endParaRPr>
          </a:p>
          <a:p>
            <a:r>
              <a:rPr lang="en-US" sz="1050" dirty="0">
                <a:solidFill>
                  <a:schemeClr val="bg1">
                    <a:lumMod val="50000"/>
                  </a:schemeClr>
                </a:solidFill>
                <a:latin typeface="Arial Nova" panose="020B0504020202020204" pitchFamily="34" charset="0"/>
              </a:rPr>
              <a:t>Dr. </a:t>
            </a:r>
            <a:r>
              <a:rPr lang="en-US" sz="1050" dirty="0" err="1">
                <a:solidFill>
                  <a:schemeClr val="bg1">
                    <a:lumMod val="50000"/>
                  </a:schemeClr>
                </a:solidFill>
                <a:latin typeface="Arial Nova" panose="020B0504020202020204" pitchFamily="34" charset="0"/>
              </a:rPr>
              <a:t>Łukaszewicz</a:t>
            </a:r>
            <a:r>
              <a:rPr lang="en-US" sz="1050" dirty="0">
                <a:solidFill>
                  <a:schemeClr val="bg1">
                    <a:lumMod val="50000"/>
                  </a:schemeClr>
                </a:solidFill>
                <a:latin typeface="Arial Nova" panose="020B0504020202020204" pitchFamily="34" charset="0"/>
              </a:rPr>
              <a:t> is the Dean of the Department of Biotransformation, at the Faculty of Biotechnology, University of Wroclaw (Poland). Dr. </a:t>
            </a:r>
            <a:r>
              <a:rPr lang="en-US" sz="1050" dirty="0" err="1">
                <a:solidFill>
                  <a:schemeClr val="bg1">
                    <a:lumMod val="50000"/>
                  </a:schemeClr>
                </a:solidFill>
                <a:latin typeface="Arial Nova" panose="020B0504020202020204" pitchFamily="34" charset="0"/>
              </a:rPr>
              <a:t>Łukaszewicz</a:t>
            </a:r>
            <a:r>
              <a:rPr lang="en-US" sz="1050" dirty="0">
                <a:solidFill>
                  <a:schemeClr val="bg1">
                    <a:lumMod val="50000"/>
                  </a:schemeClr>
                </a:solidFill>
                <a:latin typeface="Arial Nova" panose="020B0504020202020204" pitchFamily="34" charset="0"/>
              </a:rPr>
              <a:t> is an expert in molecular biology, biotechnology, and microbiology.</a:t>
            </a:r>
          </a:p>
          <a:p>
            <a:endParaRPr lang="en-US" sz="1050" dirty="0">
              <a:solidFill>
                <a:schemeClr val="bg1">
                  <a:lumMod val="50000"/>
                </a:schemeClr>
              </a:solidFill>
              <a:latin typeface="Arial Nova" panose="020B0504020202020204" pitchFamily="34" charset="0"/>
            </a:endParaRPr>
          </a:p>
          <a:p>
            <a:r>
              <a:rPr lang="en-US" sz="1600" b="1" dirty="0">
                <a:solidFill>
                  <a:srgbClr val="00793E"/>
                </a:solidFill>
                <a:latin typeface="Arial Nova" panose="020B0504020202020204" pitchFamily="34" charset="0"/>
              </a:rPr>
              <a:t>Glen Macdonald</a:t>
            </a:r>
          </a:p>
          <a:p>
            <a:endParaRPr lang="en-US" sz="1050" dirty="0">
              <a:solidFill>
                <a:schemeClr val="bg1">
                  <a:lumMod val="50000"/>
                </a:schemeClr>
              </a:solidFill>
              <a:latin typeface="Arial Nova" panose="020B0504020202020204" pitchFamily="34" charset="0"/>
            </a:endParaRPr>
          </a:p>
          <a:p>
            <a:r>
              <a:rPr lang="en-US" sz="1050" dirty="0">
                <a:solidFill>
                  <a:schemeClr val="bg1">
                    <a:lumMod val="50000"/>
                  </a:schemeClr>
                </a:solidFill>
                <a:latin typeface="Arial Nova" panose="020B0504020202020204" pitchFamily="34" charset="0"/>
              </a:rPr>
              <a:t>Mr. MacDonald is a self-employed geology consultant. Mr. Macdonald has served as CEO, President, and Director for numerous private and public companies with particular expertise in corporate development and fiduciary compliance.</a:t>
            </a:r>
          </a:p>
          <a:p>
            <a:endParaRPr lang="en-US" sz="1050" dirty="0">
              <a:solidFill>
                <a:schemeClr val="bg1">
                  <a:lumMod val="50000"/>
                </a:schemeClr>
              </a:solidFill>
              <a:latin typeface="Arial Nova" panose="020B0504020202020204" pitchFamily="34" charset="0"/>
            </a:endParaRPr>
          </a:p>
          <a:p>
            <a:r>
              <a:rPr lang="en-US" sz="1600" b="1" dirty="0">
                <a:solidFill>
                  <a:srgbClr val="00793E"/>
                </a:solidFill>
                <a:latin typeface="Arial Nova" panose="020B0504020202020204" pitchFamily="34" charset="0"/>
              </a:rPr>
              <a:t>Robert Chanson, PhD</a:t>
            </a:r>
          </a:p>
          <a:p>
            <a:endParaRPr lang="en-US" sz="1050" dirty="0">
              <a:solidFill>
                <a:schemeClr val="bg1">
                  <a:lumMod val="50000"/>
                </a:schemeClr>
              </a:solidFill>
              <a:latin typeface="Arial Nova" panose="020B0504020202020204" pitchFamily="34" charset="0"/>
            </a:endParaRPr>
          </a:p>
          <a:p>
            <a:r>
              <a:rPr lang="en-US" sz="1050" dirty="0">
                <a:solidFill>
                  <a:schemeClr val="bg1">
                    <a:lumMod val="50000"/>
                  </a:schemeClr>
                </a:solidFill>
                <a:latin typeface="Arial Nova" panose="020B0504020202020204" pitchFamily="34" charset="0"/>
              </a:rPr>
              <a:t>Dr. Robert Chanson is a Swiss National born in Sri Lanka (1950). Following schooling in Ceylon and Switzerland, he studied Law &amp; Ecology in Zurich, London and Paris. Robert is a Lawyer and holds a PhD in Environmental Sciences. Following a career in various management capacities with an internationally operating Swiss financial services Company he formed a pioneering risk-management  company with a focus on environmental risks in the early 90s. Since the late 90s Robert has established himself as an Institutional Business Angel in the field of Biotech, Sustainable Agriculture and Renewable Energies entertaining projects both in Europe, North America and South Asia. He is a co-founder of the London-listed ag-biotech Company ‘Plant Health Care’ – his two latest start-ups focus on encryption technologies and a novel pyrolytic reactor. Dr. Chanson has joined the </a:t>
            </a:r>
            <a:r>
              <a:rPr lang="en-US" sz="1050" dirty="0" err="1">
                <a:solidFill>
                  <a:schemeClr val="bg1">
                    <a:lumMod val="50000"/>
                  </a:schemeClr>
                </a:solidFill>
                <a:latin typeface="Arial Nova" panose="020B0504020202020204" pitchFamily="34" charset="0"/>
              </a:rPr>
              <a:t>LeanLife</a:t>
            </a:r>
            <a:r>
              <a:rPr lang="en-US" sz="1050" dirty="0">
                <a:solidFill>
                  <a:schemeClr val="bg1">
                    <a:lumMod val="50000"/>
                  </a:schemeClr>
                </a:solidFill>
                <a:latin typeface="Arial Nova" panose="020B0504020202020204" pitchFamily="34" charset="0"/>
              </a:rPr>
              <a:t> team as an Independent Director to assist the Company in reaching its ambitious business goals in North America and overseas.</a:t>
            </a:r>
          </a:p>
          <a:p>
            <a:endParaRPr lang="en-US" sz="1050" dirty="0">
              <a:solidFill>
                <a:schemeClr val="bg1">
                  <a:lumMod val="50000"/>
                </a:schemeClr>
              </a:solidFill>
              <a:latin typeface="Arial Nova" panose="020B0504020202020204" pitchFamily="34" charset="0"/>
            </a:endParaRPr>
          </a:p>
          <a:p>
            <a:r>
              <a:rPr lang="en-US" sz="1600" b="1" dirty="0">
                <a:solidFill>
                  <a:srgbClr val="00793E"/>
                </a:solidFill>
                <a:latin typeface="Arial Nova" panose="020B0504020202020204" pitchFamily="34" charset="0"/>
              </a:rPr>
              <a:t>Stan Lis </a:t>
            </a:r>
          </a:p>
          <a:p>
            <a:r>
              <a:rPr lang="en-US" sz="1050" dirty="0">
                <a:solidFill>
                  <a:schemeClr val="bg1">
                    <a:lumMod val="50000"/>
                  </a:schemeClr>
                </a:solidFill>
                <a:latin typeface="Arial Nova" panose="020B0504020202020204" pitchFamily="34" charset="0"/>
              </a:rPr>
              <a:t>Chief Executive Officer, LeanLife Health</a:t>
            </a:r>
          </a:p>
          <a:p>
            <a:endParaRPr lang="en-US" sz="1050" dirty="0">
              <a:solidFill>
                <a:schemeClr val="bg1">
                  <a:lumMod val="50000"/>
                </a:schemeClr>
              </a:solidFill>
              <a:latin typeface="Arial Nova" panose="020B0504020202020204" pitchFamily="34" charset="0"/>
            </a:endParaRPr>
          </a:p>
        </p:txBody>
      </p:sp>
    </p:spTree>
    <p:extLst>
      <p:ext uri="{BB962C8B-B14F-4D97-AF65-F5344CB8AC3E}">
        <p14:creationId xmlns:p14="http://schemas.microsoft.com/office/powerpoint/2010/main" val="1988410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02812744-4620-4191-A89A-E146F5F9A8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59126" y="172848"/>
            <a:ext cx="2013424" cy="543819"/>
          </a:xfrm>
          <a:prstGeom prst="rect">
            <a:avLst/>
          </a:prstGeom>
        </p:spPr>
      </p:pic>
      <p:sp>
        <p:nvSpPr>
          <p:cNvPr id="8" name="TextBox 7">
            <a:extLst>
              <a:ext uri="{FF2B5EF4-FFF2-40B4-BE49-F238E27FC236}">
                <a16:creationId xmlns:a16="http://schemas.microsoft.com/office/drawing/2014/main" id="{3B88E20D-2812-4ADB-B478-C6D64B23ADCB}"/>
              </a:ext>
            </a:extLst>
          </p:cNvPr>
          <p:cNvSpPr txBox="1"/>
          <p:nvPr/>
        </p:nvSpPr>
        <p:spPr>
          <a:xfrm>
            <a:off x="422361" y="249254"/>
            <a:ext cx="5597439" cy="461665"/>
          </a:xfrm>
          <a:prstGeom prst="rect">
            <a:avLst/>
          </a:prstGeom>
          <a:noFill/>
        </p:spPr>
        <p:txBody>
          <a:bodyPr wrap="square" rtlCol="0">
            <a:spAutoFit/>
          </a:bodyPr>
          <a:lstStyle/>
          <a:p>
            <a:r>
              <a:rPr lang="en-CA" sz="2400" b="1" dirty="0">
                <a:solidFill>
                  <a:srgbClr val="00793E"/>
                </a:solidFill>
                <a:latin typeface="Arial Nova" panose="020B0504020202020204" pitchFamily="34" charset="0"/>
              </a:rPr>
              <a:t>DISCLAIMER</a:t>
            </a:r>
            <a:endParaRPr lang="en-CA" sz="2400" dirty="0">
              <a:solidFill>
                <a:srgbClr val="00793E"/>
              </a:solidFill>
              <a:latin typeface="Arial Nova" panose="020B0504020202020204" pitchFamily="34" charset="0"/>
            </a:endParaRPr>
          </a:p>
        </p:txBody>
      </p:sp>
      <p:sp>
        <p:nvSpPr>
          <p:cNvPr id="7" name="TextBox 6">
            <a:extLst>
              <a:ext uri="{FF2B5EF4-FFF2-40B4-BE49-F238E27FC236}">
                <a16:creationId xmlns:a16="http://schemas.microsoft.com/office/drawing/2014/main" id="{86A1123B-0998-41C9-94A2-729360EE4A63}"/>
              </a:ext>
            </a:extLst>
          </p:cNvPr>
          <p:cNvSpPr txBox="1"/>
          <p:nvPr/>
        </p:nvSpPr>
        <p:spPr>
          <a:xfrm>
            <a:off x="422361" y="1282005"/>
            <a:ext cx="8445415" cy="4293483"/>
          </a:xfrm>
          <a:prstGeom prst="rect">
            <a:avLst/>
          </a:prstGeom>
          <a:noFill/>
        </p:spPr>
        <p:txBody>
          <a:bodyPr wrap="square" rtlCol="0">
            <a:spAutoFit/>
          </a:bodyPr>
          <a:lstStyle/>
          <a:p>
            <a:r>
              <a:rPr lang="en-US" sz="1050" dirty="0">
                <a:solidFill>
                  <a:schemeClr val="bg1">
                    <a:lumMod val="50000"/>
                  </a:schemeClr>
                </a:solidFill>
                <a:latin typeface="Arial Nova" panose="020B0504020202020204" pitchFamily="34" charset="0"/>
              </a:rPr>
              <a:t>This presentation is not, and nothing in it should be construed as, an offer, invitation or recommendation in respect of </a:t>
            </a:r>
            <a:r>
              <a:rPr lang="en-US" sz="1050" dirty="0" err="1">
                <a:solidFill>
                  <a:schemeClr val="bg1">
                    <a:lumMod val="50000"/>
                  </a:schemeClr>
                </a:solidFill>
                <a:latin typeface="Arial Nova" panose="020B0504020202020204" pitchFamily="34" charset="0"/>
              </a:rPr>
              <a:t>LeanLife's</a:t>
            </a:r>
            <a:r>
              <a:rPr lang="en-US" sz="1050" dirty="0">
                <a:solidFill>
                  <a:schemeClr val="bg1">
                    <a:lumMod val="50000"/>
                  </a:schemeClr>
                </a:solidFill>
                <a:latin typeface="Arial Nova" panose="020B0504020202020204" pitchFamily="34" charset="0"/>
              </a:rPr>
              <a:t> securities, or an offer, invitation or recommendation to sell, or a solicitation of an offer to buy, the facilities or any of the Company’s securities in any jurisdiction. Neither this presentation nor anything in it shall form the basis of any contract or commitment. This presentation is not intended to be relied upon as advice to investors or potential investors and does not take into account the investment objectives, financial situation or needs of any investor. All investors should consider such factors in consultation with a professional advisor of their choosing when deciding if an investment is appropriate. The Company has prepared this presentation based on information available to it, including information derived from public sources that have not been independently verified. No representation or warranty, express or implied, is provided in relation to the fairness, accuracy, correctness, completeness or reliability of the information, opinions or conclusions expressed herein. These projections should not be considered a representation of the Company’s potential cash generation performance in any way. The financial information included in this presentation is preliminary, forward-looking, unaudited and subject to revision. All forward–looking statements attributable to the Company or persons acting on its behalf apply only as of the date of this document, and are expressly qualified in their entirety by the cautionary statements included elsewhere in this document. The financial projections are preliminary and subject to change; the Company undertakes no obligation to update or revise these forward–looking statements to reflect events or circumstances that arise after the date made or to reflect the occurrence of unanticipated events. Inevitably, some assumptions will not materialize, and unanticipated events and circumstances may affect the ultimate financial results. Projections are inherently subject to substantial and numerous uncertainties and to a wide variety of significant business, economic and competitive risks, and the assumptions underlying the projections may be inaccurate in any material respect. Therefore, the actual results achieved may vary significantly from the forecasts, and the variations may be material. </a:t>
            </a:r>
          </a:p>
          <a:p>
            <a:endParaRPr lang="en-US" sz="1050" dirty="0">
              <a:solidFill>
                <a:schemeClr val="bg1">
                  <a:lumMod val="50000"/>
                </a:schemeClr>
              </a:solidFill>
              <a:latin typeface="Arial Nova" panose="020B0504020202020204" pitchFamily="34" charset="0"/>
            </a:endParaRPr>
          </a:p>
          <a:p>
            <a:r>
              <a:rPr lang="en-US" sz="1050" dirty="0">
                <a:solidFill>
                  <a:schemeClr val="bg1">
                    <a:lumMod val="50000"/>
                  </a:schemeClr>
                </a:solidFill>
                <a:latin typeface="Arial Nova" panose="020B0504020202020204" pitchFamily="34" charset="0"/>
              </a:rPr>
              <a:t>Copyright © 2019 LeanLife Health Inc.</a:t>
            </a:r>
          </a:p>
          <a:p>
            <a:endParaRPr lang="en-US" sz="1050" dirty="0">
              <a:solidFill>
                <a:schemeClr val="bg1">
                  <a:lumMod val="50000"/>
                </a:schemeClr>
              </a:solidFill>
              <a:latin typeface="Arial Nova" panose="020B0504020202020204" pitchFamily="34" charset="0"/>
            </a:endParaRPr>
          </a:p>
          <a:p>
            <a:r>
              <a:rPr lang="en-US" sz="1050" b="1" dirty="0">
                <a:solidFill>
                  <a:schemeClr val="bg1">
                    <a:lumMod val="50000"/>
                  </a:schemeClr>
                </a:solidFill>
                <a:latin typeface="Arial Nova" panose="020B0504020202020204" pitchFamily="34" charset="0"/>
              </a:rPr>
              <a:t>Investor relations contact</a:t>
            </a:r>
          </a:p>
          <a:p>
            <a:endParaRPr lang="en-US" sz="1050" b="1" dirty="0">
              <a:solidFill>
                <a:schemeClr val="bg1">
                  <a:lumMod val="50000"/>
                </a:schemeClr>
              </a:solidFill>
              <a:latin typeface="Arial Nova" panose="020B0504020202020204" pitchFamily="34" charset="0"/>
            </a:endParaRPr>
          </a:p>
          <a:p>
            <a:r>
              <a:rPr lang="en-US" sz="1050" b="1" dirty="0">
                <a:solidFill>
                  <a:schemeClr val="bg1">
                    <a:lumMod val="50000"/>
                  </a:schemeClr>
                </a:solidFill>
                <a:latin typeface="Arial Nova" panose="020B0504020202020204" pitchFamily="34" charset="0"/>
              </a:rPr>
              <a:t>Stan Lis</a:t>
            </a:r>
          </a:p>
          <a:p>
            <a:r>
              <a:rPr lang="en-US" sz="1050" dirty="0">
                <a:solidFill>
                  <a:schemeClr val="bg1">
                    <a:lumMod val="50000"/>
                  </a:schemeClr>
                </a:solidFill>
                <a:latin typeface="Arial Nova" panose="020B0504020202020204" pitchFamily="34" charset="0"/>
              </a:rPr>
              <a:t>+1 604 764 0518</a:t>
            </a:r>
          </a:p>
          <a:p>
            <a:r>
              <a:rPr lang="en-US" sz="1050" dirty="0">
                <a:solidFill>
                  <a:schemeClr val="bg1">
                    <a:lumMod val="50000"/>
                  </a:schemeClr>
                </a:solidFill>
                <a:latin typeface="Arial Nova" panose="020B0504020202020204" pitchFamily="34" charset="0"/>
              </a:rPr>
              <a:t>slis@leanlifehealth.com</a:t>
            </a:r>
          </a:p>
        </p:txBody>
      </p:sp>
      <p:sp>
        <p:nvSpPr>
          <p:cNvPr id="2" name="Rectangle 1">
            <a:extLst>
              <a:ext uri="{FF2B5EF4-FFF2-40B4-BE49-F238E27FC236}">
                <a16:creationId xmlns:a16="http://schemas.microsoft.com/office/drawing/2014/main" id="{19E00CCA-388F-4C89-B507-28126478F89F}"/>
              </a:ext>
            </a:extLst>
          </p:cNvPr>
          <p:cNvSpPr/>
          <p:nvPr/>
        </p:nvSpPr>
        <p:spPr>
          <a:xfrm>
            <a:off x="171450" y="6444141"/>
            <a:ext cx="8801100" cy="241011"/>
          </a:xfrm>
          <a:prstGeom prst="rect">
            <a:avLst/>
          </a:prstGeom>
          <a:solidFill>
            <a:srgbClr val="A0C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8">
            <a:extLst>
              <a:ext uri="{FF2B5EF4-FFF2-40B4-BE49-F238E27FC236}">
                <a16:creationId xmlns:a16="http://schemas.microsoft.com/office/drawing/2014/main" id="{0E8B8E64-9613-42F0-B926-093910A7B9B6}"/>
              </a:ext>
            </a:extLst>
          </p:cNvPr>
          <p:cNvSpPr/>
          <p:nvPr/>
        </p:nvSpPr>
        <p:spPr>
          <a:xfrm>
            <a:off x="171450" y="710919"/>
            <a:ext cx="5848350" cy="45719"/>
          </a:xfrm>
          <a:prstGeom prst="rect">
            <a:avLst/>
          </a:prstGeom>
          <a:solidFill>
            <a:srgbClr val="F8B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a:extLst>
              <a:ext uri="{FF2B5EF4-FFF2-40B4-BE49-F238E27FC236}">
                <a16:creationId xmlns:a16="http://schemas.microsoft.com/office/drawing/2014/main" id="{2B085322-29B5-4915-BDE2-926E94EA0189}"/>
              </a:ext>
            </a:extLst>
          </p:cNvPr>
          <p:cNvSpPr txBox="1"/>
          <p:nvPr/>
        </p:nvSpPr>
        <p:spPr>
          <a:xfrm>
            <a:off x="2242020" y="6444141"/>
            <a:ext cx="4806124" cy="253916"/>
          </a:xfrm>
          <a:prstGeom prst="rect">
            <a:avLst/>
          </a:prstGeom>
          <a:noFill/>
        </p:spPr>
        <p:txBody>
          <a:bodyPr wrap="none" rtlCol="0">
            <a:spAutoFit/>
          </a:bodyPr>
          <a:lstStyle/>
          <a:p>
            <a:pPr algn="ctr"/>
            <a:r>
              <a:rPr lang="en-CA" sz="1050" cap="all" spc="300" dirty="0">
                <a:solidFill>
                  <a:schemeClr val="bg1"/>
                </a:solidFill>
              </a:rPr>
              <a:t>PLANT-BASED OMEGA PRODUCTS FOR EVERYDAY USE</a:t>
            </a:r>
          </a:p>
        </p:txBody>
      </p:sp>
      <p:sp>
        <p:nvSpPr>
          <p:cNvPr id="12" name="TextBox 11">
            <a:extLst>
              <a:ext uri="{FF2B5EF4-FFF2-40B4-BE49-F238E27FC236}">
                <a16:creationId xmlns:a16="http://schemas.microsoft.com/office/drawing/2014/main" id="{582D334C-B783-45D1-AC72-E9D919826C54}"/>
              </a:ext>
            </a:extLst>
          </p:cNvPr>
          <p:cNvSpPr txBox="1"/>
          <p:nvPr/>
        </p:nvSpPr>
        <p:spPr>
          <a:xfrm>
            <a:off x="8614515" y="6426146"/>
            <a:ext cx="263214" cy="276999"/>
          </a:xfrm>
          <a:prstGeom prst="rect">
            <a:avLst/>
          </a:prstGeom>
          <a:noFill/>
        </p:spPr>
        <p:txBody>
          <a:bodyPr wrap="none" rtlCol="0">
            <a:spAutoFit/>
          </a:bodyPr>
          <a:lstStyle/>
          <a:p>
            <a:fld id="{B13BE172-93B7-4284-9EDF-410D09BBD11D}" type="slidenum">
              <a:rPr lang="en-CA" sz="1200" smtClean="0">
                <a:solidFill>
                  <a:schemeClr val="bg1"/>
                </a:solidFill>
              </a:rPr>
              <a:t>2</a:t>
            </a:fld>
            <a:endParaRPr lang="en-CA" sz="1200" dirty="0">
              <a:solidFill>
                <a:schemeClr val="bg1"/>
              </a:solidFill>
            </a:endParaRPr>
          </a:p>
        </p:txBody>
      </p:sp>
    </p:spTree>
    <p:extLst>
      <p:ext uri="{BB962C8B-B14F-4D97-AF65-F5344CB8AC3E}">
        <p14:creationId xmlns:p14="http://schemas.microsoft.com/office/powerpoint/2010/main" val="141475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FCAA52A-0DAF-4D23-B413-1BCE237678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59126" y="172848"/>
            <a:ext cx="2013424" cy="543819"/>
          </a:xfrm>
          <a:prstGeom prst="rect">
            <a:avLst/>
          </a:prstGeom>
        </p:spPr>
      </p:pic>
      <p:sp>
        <p:nvSpPr>
          <p:cNvPr id="9" name="TextBox 8">
            <a:extLst>
              <a:ext uri="{FF2B5EF4-FFF2-40B4-BE49-F238E27FC236}">
                <a16:creationId xmlns:a16="http://schemas.microsoft.com/office/drawing/2014/main" id="{93494D49-7F4D-4932-9B51-86B29412DC20}"/>
              </a:ext>
            </a:extLst>
          </p:cNvPr>
          <p:cNvSpPr txBox="1"/>
          <p:nvPr/>
        </p:nvSpPr>
        <p:spPr>
          <a:xfrm>
            <a:off x="422361" y="249254"/>
            <a:ext cx="5597439" cy="461665"/>
          </a:xfrm>
          <a:prstGeom prst="rect">
            <a:avLst/>
          </a:prstGeom>
          <a:noFill/>
        </p:spPr>
        <p:txBody>
          <a:bodyPr wrap="square" rtlCol="0">
            <a:spAutoFit/>
          </a:bodyPr>
          <a:lstStyle/>
          <a:p>
            <a:r>
              <a:rPr lang="en-CA" sz="2400" b="1" dirty="0">
                <a:solidFill>
                  <a:srgbClr val="00793E"/>
                </a:solidFill>
                <a:latin typeface="Arial Nova" panose="020B0504020202020204" pitchFamily="34" charset="0"/>
              </a:rPr>
              <a:t>LEANLIFE OMEGA-3 CHEESE</a:t>
            </a:r>
            <a:endParaRPr lang="en-CA" sz="2400" dirty="0">
              <a:solidFill>
                <a:srgbClr val="00793E"/>
              </a:solidFill>
              <a:latin typeface="Arial Nova" panose="020B0504020202020204" pitchFamily="34" charset="0"/>
            </a:endParaRPr>
          </a:p>
        </p:txBody>
      </p:sp>
      <p:sp>
        <p:nvSpPr>
          <p:cNvPr id="10" name="Rectangle 9">
            <a:extLst>
              <a:ext uri="{FF2B5EF4-FFF2-40B4-BE49-F238E27FC236}">
                <a16:creationId xmlns:a16="http://schemas.microsoft.com/office/drawing/2014/main" id="{9D138A10-24BA-42B9-B13A-38ACF3C19693}"/>
              </a:ext>
            </a:extLst>
          </p:cNvPr>
          <p:cNvSpPr/>
          <p:nvPr/>
        </p:nvSpPr>
        <p:spPr>
          <a:xfrm>
            <a:off x="171450" y="710919"/>
            <a:ext cx="5848350" cy="45719"/>
          </a:xfrm>
          <a:prstGeom prst="rect">
            <a:avLst/>
          </a:prstGeom>
          <a:solidFill>
            <a:srgbClr val="F8B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CB841136-5656-48A3-B120-1B1787F01695}"/>
              </a:ext>
            </a:extLst>
          </p:cNvPr>
          <p:cNvSpPr/>
          <p:nvPr/>
        </p:nvSpPr>
        <p:spPr>
          <a:xfrm>
            <a:off x="171450" y="6444141"/>
            <a:ext cx="8801100" cy="241011"/>
          </a:xfrm>
          <a:prstGeom prst="rect">
            <a:avLst/>
          </a:prstGeom>
          <a:solidFill>
            <a:srgbClr val="A0C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TextBox 12">
            <a:extLst>
              <a:ext uri="{FF2B5EF4-FFF2-40B4-BE49-F238E27FC236}">
                <a16:creationId xmlns:a16="http://schemas.microsoft.com/office/drawing/2014/main" id="{1DB02726-6913-4580-B065-F70E72E04F85}"/>
              </a:ext>
            </a:extLst>
          </p:cNvPr>
          <p:cNvSpPr txBox="1"/>
          <p:nvPr/>
        </p:nvSpPr>
        <p:spPr>
          <a:xfrm>
            <a:off x="2242020" y="6444141"/>
            <a:ext cx="4806124" cy="253916"/>
          </a:xfrm>
          <a:prstGeom prst="rect">
            <a:avLst/>
          </a:prstGeom>
          <a:noFill/>
        </p:spPr>
        <p:txBody>
          <a:bodyPr wrap="none" rtlCol="0">
            <a:spAutoFit/>
          </a:bodyPr>
          <a:lstStyle/>
          <a:p>
            <a:pPr algn="ctr"/>
            <a:r>
              <a:rPr lang="en-CA" sz="1050" cap="all" spc="300" dirty="0">
                <a:solidFill>
                  <a:schemeClr val="bg1"/>
                </a:solidFill>
              </a:rPr>
              <a:t>PLANT-BASED OMEGA PRODUCTS FOR EVERYDAY USE</a:t>
            </a:r>
          </a:p>
        </p:txBody>
      </p:sp>
      <p:sp>
        <p:nvSpPr>
          <p:cNvPr id="25" name="TextBox 24">
            <a:extLst>
              <a:ext uri="{FF2B5EF4-FFF2-40B4-BE49-F238E27FC236}">
                <a16:creationId xmlns:a16="http://schemas.microsoft.com/office/drawing/2014/main" id="{5F62B313-0480-4DB2-9D6B-A369FD0721A4}"/>
              </a:ext>
            </a:extLst>
          </p:cNvPr>
          <p:cNvSpPr txBox="1"/>
          <p:nvPr/>
        </p:nvSpPr>
        <p:spPr>
          <a:xfrm>
            <a:off x="8614515" y="6426146"/>
            <a:ext cx="263214" cy="276999"/>
          </a:xfrm>
          <a:prstGeom prst="rect">
            <a:avLst/>
          </a:prstGeom>
          <a:noFill/>
        </p:spPr>
        <p:txBody>
          <a:bodyPr wrap="none" rtlCol="0">
            <a:spAutoFit/>
          </a:bodyPr>
          <a:lstStyle/>
          <a:p>
            <a:fld id="{B13BE172-93B7-4284-9EDF-410D09BBD11D}" type="slidenum">
              <a:rPr lang="en-CA" sz="1200" smtClean="0">
                <a:solidFill>
                  <a:schemeClr val="bg1"/>
                </a:solidFill>
              </a:rPr>
              <a:t>20</a:t>
            </a:fld>
            <a:endParaRPr lang="en-CA" sz="1200" dirty="0">
              <a:solidFill>
                <a:schemeClr val="bg1"/>
              </a:solidFill>
            </a:endParaRPr>
          </a:p>
        </p:txBody>
      </p:sp>
      <p:pic>
        <p:nvPicPr>
          <p:cNvPr id="14" name="Picture 13">
            <a:extLst>
              <a:ext uri="{FF2B5EF4-FFF2-40B4-BE49-F238E27FC236}">
                <a16:creationId xmlns:a16="http://schemas.microsoft.com/office/drawing/2014/main" id="{68563B24-9744-49B1-9064-9C9D71CEC738}"/>
              </a:ext>
            </a:extLst>
          </p:cNvPr>
          <p:cNvPicPr/>
          <p:nvPr/>
        </p:nvPicPr>
        <p:blipFill>
          <a:blip r:embed="rId4"/>
          <a:stretch>
            <a:fillRect/>
          </a:stretch>
        </p:blipFill>
        <p:spPr>
          <a:xfrm>
            <a:off x="1181288" y="1367461"/>
            <a:ext cx="6781424" cy="4211653"/>
          </a:xfrm>
          <a:prstGeom prst="rect">
            <a:avLst/>
          </a:prstGeom>
        </p:spPr>
      </p:pic>
    </p:spTree>
    <p:extLst>
      <p:ext uri="{BB962C8B-B14F-4D97-AF65-F5344CB8AC3E}">
        <p14:creationId xmlns:p14="http://schemas.microsoft.com/office/powerpoint/2010/main" val="4115524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FCAA52A-0DAF-4D23-B413-1BCE237678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59126" y="172848"/>
            <a:ext cx="2013424" cy="543819"/>
          </a:xfrm>
          <a:prstGeom prst="rect">
            <a:avLst/>
          </a:prstGeom>
        </p:spPr>
      </p:pic>
      <p:sp>
        <p:nvSpPr>
          <p:cNvPr id="9" name="TextBox 8">
            <a:extLst>
              <a:ext uri="{FF2B5EF4-FFF2-40B4-BE49-F238E27FC236}">
                <a16:creationId xmlns:a16="http://schemas.microsoft.com/office/drawing/2014/main" id="{93494D49-7F4D-4932-9B51-86B29412DC20}"/>
              </a:ext>
            </a:extLst>
          </p:cNvPr>
          <p:cNvSpPr txBox="1"/>
          <p:nvPr/>
        </p:nvSpPr>
        <p:spPr>
          <a:xfrm>
            <a:off x="422361" y="249254"/>
            <a:ext cx="5597439" cy="461665"/>
          </a:xfrm>
          <a:prstGeom prst="rect">
            <a:avLst/>
          </a:prstGeom>
          <a:noFill/>
        </p:spPr>
        <p:txBody>
          <a:bodyPr wrap="square" rtlCol="0">
            <a:spAutoFit/>
          </a:bodyPr>
          <a:lstStyle/>
          <a:p>
            <a:r>
              <a:rPr lang="en-US" sz="2400" b="1" dirty="0">
                <a:solidFill>
                  <a:srgbClr val="00793E"/>
                </a:solidFill>
                <a:latin typeface="Arial Nova" panose="020B0504020202020204" pitchFamily="34" charset="0"/>
              </a:rPr>
              <a:t>REGULATORY REQUIREMENTS</a:t>
            </a:r>
          </a:p>
        </p:txBody>
      </p:sp>
      <p:sp>
        <p:nvSpPr>
          <p:cNvPr id="10" name="Rectangle 9">
            <a:extLst>
              <a:ext uri="{FF2B5EF4-FFF2-40B4-BE49-F238E27FC236}">
                <a16:creationId xmlns:a16="http://schemas.microsoft.com/office/drawing/2014/main" id="{9D138A10-24BA-42B9-B13A-38ACF3C19693}"/>
              </a:ext>
            </a:extLst>
          </p:cNvPr>
          <p:cNvSpPr/>
          <p:nvPr/>
        </p:nvSpPr>
        <p:spPr>
          <a:xfrm>
            <a:off x="171450" y="710919"/>
            <a:ext cx="5848350" cy="45719"/>
          </a:xfrm>
          <a:prstGeom prst="rect">
            <a:avLst/>
          </a:prstGeom>
          <a:solidFill>
            <a:srgbClr val="F8B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CB841136-5656-48A3-B120-1B1787F01695}"/>
              </a:ext>
            </a:extLst>
          </p:cNvPr>
          <p:cNvSpPr/>
          <p:nvPr/>
        </p:nvSpPr>
        <p:spPr>
          <a:xfrm>
            <a:off x="171450" y="6444141"/>
            <a:ext cx="8801100" cy="241011"/>
          </a:xfrm>
          <a:prstGeom prst="rect">
            <a:avLst/>
          </a:prstGeom>
          <a:solidFill>
            <a:srgbClr val="A0C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TextBox 12">
            <a:extLst>
              <a:ext uri="{FF2B5EF4-FFF2-40B4-BE49-F238E27FC236}">
                <a16:creationId xmlns:a16="http://schemas.microsoft.com/office/drawing/2014/main" id="{1DB02726-6913-4580-B065-F70E72E04F85}"/>
              </a:ext>
            </a:extLst>
          </p:cNvPr>
          <p:cNvSpPr txBox="1"/>
          <p:nvPr/>
        </p:nvSpPr>
        <p:spPr>
          <a:xfrm>
            <a:off x="2242020" y="6444141"/>
            <a:ext cx="4806124" cy="253916"/>
          </a:xfrm>
          <a:prstGeom prst="rect">
            <a:avLst/>
          </a:prstGeom>
          <a:noFill/>
        </p:spPr>
        <p:txBody>
          <a:bodyPr wrap="none" rtlCol="0">
            <a:spAutoFit/>
          </a:bodyPr>
          <a:lstStyle/>
          <a:p>
            <a:pPr algn="ctr"/>
            <a:r>
              <a:rPr lang="en-CA" sz="1050" cap="all" spc="300" dirty="0">
                <a:solidFill>
                  <a:schemeClr val="bg1"/>
                </a:solidFill>
              </a:rPr>
              <a:t>PLANT-BASED OMEGA PRODUCTS FOR EVERYDAY USE</a:t>
            </a:r>
          </a:p>
        </p:txBody>
      </p:sp>
      <p:sp>
        <p:nvSpPr>
          <p:cNvPr id="25" name="TextBox 24">
            <a:extLst>
              <a:ext uri="{FF2B5EF4-FFF2-40B4-BE49-F238E27FC236}">
                <a16:creationId xmlns:a16="http://schemas.microsoft.com/office/drawing/2014/main" id="{5F62B313-0480-4DB2-9D6B-A369FD0721A4}"/>
              </a:ext>
            </a:extLst>
          </p:cNvPr>
          <p:cNvSpPr txBox="1"/>
          <p:nvPr/>
        </p:nvSpPr>
        <p:spPr>
          <a:xfrm>
            <a:off x="8614515" y="6426146"/>
            <a:ext cx="263214" cy="276999"/>
          </a:xfrm>
          <a:prstGeom prst="rect">
            <a:avLst/>
          </a:prstGeom>
          <a:noFill/>
        </p:spPr>
        <p:txBody>
          <a:bodyPr wrap="none" rtlCol="0">
            <a:spAutoFit/>
          </a:bodyPr>
          <a:lstStyle/>
          <a:p>
            <a:fld id="{B13BE172-93B7-4284-9EDF-410D09BBD11D}" type="slidenum">
              <a:rPr lang="en-CA" sz="1200" smtClean="0">
                <a:solidFill>
                  <a:schemeClr val="bg1"/>
                </a:solidFill>
              </a:rPr>
              <a:t>21</a:t>
            </a:fld>
            <a:endParaRPr lang="en-CA" sz="1200" dirty="0">
              <a:solidFill>
                <a:schemeClr val="bg1"/>
              </a:solidFill>
            </a:endParaRPr>
          </a:p>
        </p:txBody>
      </p:sp>
      <p:sp>
        <p:nvSpPr>
          <p:cNvPr id="12" name="TextBox 11">
            <a:extLst>
              <a:ext uri="{FF2B5EF4-FFF2-40B4-BE49-F238E27FC236}">
                <a16:creationId xmlns:a16="http://schemas.microsoft.com/office/drawing/2014/main" id="{756BED56-61FD-4C00-8498-B8A09F2449FB}"/>
              </a:ext>
            </a:extLst>
          </p:cNvPr>
          <p:cNvSpPr txBox="1"/>
          <p:nvPr/>
        </p:nvSpPr>
        <p:spPr>
          <a:xfrm>
            <a:off x="422361" y="1085951"/>
            <a:ext cx="8286975" cy="5632439"/>
          </a:xfrm>
          <a:prstGeom prst="rect">
            <a:avLst/>
          </a:prstGeom>
          <a:noFill/>
        </p:spPr>
        <p:txBody>
          <a:bodyPr wrap="square" rtlCol="0">
            <a:spAutoFit/>
          </a:bodyPr>
          <a:lstStyle/>
          <a:p>
            <a:pPr marL="285750" indent="-285750">
              <a:lnSpc>
                <a:spcPct val="150000"/>
              </a:lnSpc>
              <a:spcBef>
                <a:spcPts val="600"/>
              </a:spcBef>
              <a:spcAft>
                <a:spcPts val="600"/>
              </a:spcAft>
              <a:buFont typeface="Arial" panose="020B0604020202020204" pitchFamily="34" charset="0"/>
              <a:buChar char="•"/>
            </a:pPr>
            <a:r>
              <a:rPr lang="en-US" sz="1600" dirty="0">
                <a:solidFill>
                  <a:schemeClr val="bg1">
                    <a:lumMod val="50000"/>
                  </a:schemeClr>
                </a:solidFill>
                <a:latin typeface="Arial Nova" panose="020B0504020202020204" pitchFamily="34" charset="0"/>
              </a:rPr>
              <a:t>Safe Food for Canadians Regulations (SOR/2018/108)</a:t>
            </a:r>
          </a:p>
          <a:p>
            <a:pPr marL="742950" lvl="1" indent="-285750">
              <a:lnSpc>
                <a:spcPct val="150000"/>
              </a:lnSpc>
              <a:spcBef>
                <a:spcPts val="600"/>
              </a:spcBef>
              <a:spcAft>
                <a:spcPts val="600"/>
              </a:spcAft>
              <a:buFont typeface="Arial" panose="020B0604020202020204" pitchFamily="34" charset="0"/>
              <a:buChar char="•"/>
            </a:pPr>
            <a:r>
              <a:rPr lang="en-US" sz="1400" dirty="0">
                <a:solidFill>
                  <a:schemeClr val="bg1">
                    <a:lumMod val="50000"/>
                  </a:schemeClr>
                </a:solidFill>
                <a:latin typeface="Arial Nova" panose="020B0504020202020204" pitchFamily="34" charset="0"/>
              </a:rPr>
              <a:t>Going into effect Jan. 15, 2019, the new regulations govern the handling and processing of all foods produced within Canada to ensure food safety.</a:t>
            </a:r>
          </a:p>
          <a:p>
            <a:pPr marL="742950" lvl="1" indent="-285750">
              <a:lnSpc>
                <a:spcPct val="150000"/>
              </a:lnSpc>
              <a:spcBef>
                <a:spcPts val="600"/>
              </a:spcBef>
              <a:spcAft>
                <a:spcPts val="600"/>
              </a:spcAft>
              <a:buFont typeface="Arial" panose="020B0604020202020204" pitchFamily="34" charset="0"/>
              <a:buChar char="•"/>
            </a:pPr>
            <a:r>
              <a:rPr lang="en-US" sz="1400" dirty="0" err="1">
                <a:solidFill>
                  <a:schemeClr val="bg1">
                    <a:lumMod val="50000"/>
                  </a:schemeClr>
                </a:solidFill>
                <a:latin typeface="Arial Nova" panose="020B0504020202020204" pitchFamily="34" charset="0"/>
              </a:rPr>
              <a:t>LeanLife</a:t>
            </a:r>
            <a:r>
              <a:rPr lang="en-US" sz="1400" dirty="0">
                <a:solidFill>
                  <a:schemeClr val="bg1">
                    <a:lumMod val="50000"/>
                  </a:schemeClr>
                </a:solidFill>
                <a:latin typeface="Arial Nova" panose="020B0504020202020204" pitchFamily="34" charset="0"/>
              </a:rPr>
              <a:t> Health will be producing all its products in facilities in compliance with these regulations to ensure the highest quality is maintained such as is expected internationally of Canadian food producers.</a:t>
            </a:r>
          </a:p>
          <a:p>
            <a:pPr marL="285750" indent="-285750">
              <a:lnSpc>
                <a:spcPct val="150000"/>
              </a:lnSpc>
              <a:spcBef>
                <a:spcPts val="600"/>
              </a:spcBef>
              <a:spcAft>
                <a:spcPts val="600"/>
              </a:spcAft>
              <a:buFont typeface="Arial" panose="020B0604020202020204" pitchFamily="34" charset="0"/>
              <a:buChar char="•"/>
            </a:pPr>
            <a:r>
              <a:rPr lang="en-US" sz="1600" dirty="0">
                <a:solidFill>
                  <a:schemeClr val="bg1">
                    <a:lumMod val="50000"/>
                  </a:schemeClr>
                </a:solidFill>
                <a:latin typeface="Arial Nova" panose="020B0504020202020204" pitchFamily="34" charset="0"/>
              </a:rPr>
              <a:t>HACCP (Hazard Analysis and Critical Control Points)</a:t>
            </a:r>
          </a:p>
          <a:p>
            <a:pPr marL="742950" lvl="1" indent="-285750">
              <a:lnSpc>
                <a:spcPct val="150000"/>
              </a:lnSpc>
              <a:spcBef>
                <a:spcPts val="600"/>
              </a:spcBef>
              <a:spcAft>
                <a:spcPts val="600"/>
              </a:spcAft>
              <a:buFont typeface="Arial" panose="020B0604020202020204" pitchFamily="34" charset="0"/>
              <a:buChar char="•"/>
            </a:pPr>
            <a:r>
              <a:rPr lang="en-US" sz="1400" dirty="0">
                <a:solidFill>
                  <a:schemeClr val="bg1">
                    <a:lumMod val="50000"/>
                  </a:schemeClr>
                </a:solidFill>
                <a:latin typeface="Arial Nova" panose="020B0504020202020204" pitchFamily="34" charset="0"/>
              </a:rPr>
              <a:t>HACCP is an internationally recognized systematic preventive approach to food safety from biological, chemical, and physical hazards in production processes that can cause the finished product to be unsafe and designs measures to reduce these risks to a safe level.</a:t>
            </a:r>
          </a:p>
          <a:p>
            <a:pPr marL="742950" lvl="1" indent="-285750">
              <a:lnSpc>
                <a:spcPct val="150000"/>
              </a:lnSpc>
              <a:spcBef>
                <a:spcPts val="600"/>
              </a:spcBef>
              <a:spcAft>
                <a:spcPts val="600"/>
              </a:spcAft>
              <a:buFont typeface="Arial" panose="020B0604020202020204" pitchFamily="34" charset="0"/>
              <a:buChar char="•"/>
            </a:pPr>
            <a:r>
              <a:rPr lang="en-US" sz="1400" dirty="0">
                <a:solidFill>
                  <a:schemeClr val="bg1">
                    <a:lumMod val="50000"/>
                  </a:schemeClr>
                </a:solidFill>
                <a:latin typeface="Arial Nova" panose="020B0504020202020204" pitchFamily="34" charset="0"/>
              </a:rPr>
              <a:t>In order to ensure </a:t>
            </a:r>
            <a:r>
              <a:rPr lang="en-US" sz="1400" dirty="0" err="1">
                <a:solidFill>
                  <a:schemeClr val="bg1">
                    <a:lumMod val="50000"/>
                  </a:schemeClr>
                </a:solidFill>
                <a:latin typeface="Arial Nova" panose="020B0504020202020204" pitchFamily="34" charset="0"/>
              </a:rPr>
              <a:t>LeanLife</a:t>
            </a:r>
            <a:r>
              <a:rPr lang="en-US" sz="1400" dirty="0">
                <a:solidFill>
                  <a:schemeClr val="bg1">
                    <a:lumMod val="50000"/>
                  </a:schemeClr>
                </a:solidFill>
                <a:latin typeface="Arial Nova" panose="020B0504020202020204" pitchFamily="34" charset="0"/>
              </a:rPr>
              <a:t> products are marketable globally, it will be following the ISO 22000 FSMS 2011 standard and seeking independent 3</a:t>
            </a:r>
            <a:r>
              <a:rPr lang="en-US" sz="1400" baseline="30000" dirty="0">
                <a:solidFill>
                  <a:schemeClr val="bg1">
                    <a:lumMod val="50000"/>
                  </a:schemeClr>
                </a:solidFill>
                <a:latin typeface="Arial Nova" panose="020B0504020202020204" pitchFamily="34" charset="0"/>
              </a:rPr>
              <a:t>rd</a:t>
            </a:r>
            <a:r>
              <a:rPr lang="en-US" sz="1400" dirty="0">
                <a:solidFill>
                  <a:schemeClr val="bg1">
                    <a:lumMod val="50000"/>
                  </a:schemeClr>
                </a:solidFill>
                <a:latin typeface="Arial Nova" panose="020B0504020202020204" pitchFamily="34" charset="0"/>
              </a:rPr>
              <a:t> party certification to ensure compliance of its Total Quality Management system.</a:t>
            </a:r>
          </a:p>
          <a:p>
            <a:pPr marL="742950" lvl="1" indent="-285750">
              <a:lnSpc>
                <a:spcPct val="150000"/>
              </a:lnSpc>
              <a:spcBef>
                <a:spcPts val="600"/>
              </a:spcBef>
              <a:spcAft>
                <a:spcPts val="600"/>
              </a:spcAft>
              <a:buFont typeface="Arial" panose="020B0604020202020204" pitchFamily="34" charset="0"/>
              <a:buChar char="•"/>
            </a:pPr>
            <a:endParaRPr lang="en-US" sz="1600" dirty="0">
              <a:solidFill>
                <a:schemeClr val="bg1">
                  <a:lumMod val="50000"/>
                </a:schemeClr>
              </a:solidFill>
              <a:latin typeface="Arial Nova" panose="020B0504020202020204" pitchFamily="34" charset="0"/>
            </a:endParaRPr>
          </a:p>
        </p:txBody>
      </p:sp>
    </p:spTree>
    <p:extLst>
      <p:ext uri="{BB962C8B-B14F-4D97-AF65-F5344CB8AC3E}">
        <p14:creationId xmlns:p14="http://schemas.microsoft.com/office/powerpoint/2010/main" val="2193957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02812744-4620-4191-A89A-E146F5F9A8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2351" y="2192148"/>
            <a:ext cx="4579297" cy="1236852"/>
          </a:xfrm>
          <a:prstGeom prst="rect">
            <a:avLst/>
          </a:prstGeom>
        </p:spPr>
      </p:pic>
      <p:pic>
        <p:nvPicPr>
          <p:cNvPr id="1026" name="Picture 2" descr="https://www.leanlifehealth.com/wp-content/themes/UWD/images/flaxseedflowers.jpg">
            <a:extLst>
              <a:ext uri="{FF2B5EF4-FFF2-40B4-BE49-F238E27FC236}">
                <a16:creationId xmlns:a16="http://schemas.microsoft.com/office/drawing/2014/main" id="{0753FFF1-1482-47DF-B904-315D658BC4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7841" y="3815655"/>
            <a:ext cx="3426159" cy="30423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CAC98C4-4E98-4C7D-BA12-886C49ABE7D5}"/>
              </a:ext>
            </a:extLst>
          </p:cNvPr>
          <p:cNvSpPr txBox="1"/>
          <p:nvPr/>
        </p:nvSpPr>
        <p:spPr>
          <a:xfrm>
            <a:off x="3208869" y="3815655"/>
            <a:ext cx="3053208" cy="923330"/>
          </a:xfrm>
          <a:prstGeom prst="rect">
            <a:avLst/>
          </a:prstGeom>
          <a:noFill/>
        </p:spPr>
        <p:txBody>
          <a:bodyPr wrap="none" rtlCol="0">
            <a:spAutoFit/>
          </a:bodyPr>
          <a:lstStyle/>
          <a:p>
            <a:pPr algn="ctr"/>
            <a:r>
              <a:rPr lang="en-CA" dirty="0">
                <a:solidFill>
                  <a:schemeClr val="bg1">
                    <a:lumMod val="50000"/>
                  </a:schemeClr>
                </a:solidFill>
                <a:latin typeface="Arial Nova" panose="020B0504020202020204" pitchFamily="34" charset="0"/>
              </a:rPr>
              <a:t>INVESTOR MEMORANDUM</a:t>
            </a:r>
          </a:p>
          <a:p>
            <a:pPr algn="ctr"/>
            <a:endParaRPr lang="en-CA" dirty="0">
              <a:solidFill>
                <a:schemeClr val="bg1">
                  <a:lumMod val="50000"/>
                </a:schemeClr>
              </a:solidFill>
              <a:latin typeface="Arial Nova" panose="020B0504020202020204" pitchFamily="34" charset="0"/>
            </a:endParaRPr>
          </a:p>
          <a:p>
            <a:pPr algn="ctr"/>
            <a:r>
              <a:rPr lang="en-CA" dirty="0">
                <a:solidFill>
                  <a:schemeClr val="bg1">
                    <a:lumMod val="50000"/>
                  </a:schemeClr>
                </a:solidFill>
                <a:latin typeface="Arial Nova" panose="020B0504020202020204" pitchFamily="34" charset="0"/>
              </a:rPr>
              <a:t>February 2019</a:t>
            </a:r>
          </a:p>
        </p:txBody>
      </p:sp>
      <p:sp>
        <p:nvSpPr>
          <p:cNvPr id="8" name="TextBox 7">
            <a:extLst>
              <a:ext uri="{FF2B5EF4-FFF2-40B4-BE49-F238E27FC236}">
                <a16:creationId xmlns:a16="http://schemas.microsoft.com/office/drawing/2014/main" id="{3B88E20D-2812-4ADB-B478-C6D64B23ADCB}"/>
              </a:ext>
            </a:extLst>
          </p:cNvPr>
          <p:cNvSpPr txBox="1"/>
          <p:nvPr/>
        </p:nvSpPr>
        <p:spPr>
          <a:xfrm>
            <a:off x="155661" y="5434905"/>
            <a:ext cx="2606589" cy="1338828"/>
          </a:xfrm>
          <a:prstGeom prst="rect">
            <a:avLst/>
          </a:prstGeom>
          <a:noFill/>
        </p:spPr>
        <p:txBody>
          <a:bodyPr wrap="square" rtlCol="0">
            <a:spAutoFit/>
          </a:bodyPr>
          <a:lstStyle/>
          <a:p>
            <a:r>
              <a:rPr lang="en-CA" b="1" dirty="0">
                <a:solidFill>
                  <a:schemeClr val="bg1">
                    <a:lumMod val="50000"/>
                  </a:schemeClr>
                </a:solidFill>
                <a:latin typeface="Arial Nova" panose="020B0504020202020204" pitchFamily="34" charset="0"/>
              </a:rPr>
              <a:t>LeanLife Health Inc.</a:t>
            </a:r>
          </a:p>
          <a:p>
            <a:r>
              <a:rPr lang="en-CA" dirty="0">
                <a:solidFill>
                  <a:schemeClr val="bg1">
                    <a:lumMod val="50000"/>
                  </a:schemeClr>
                </a:solidFill>
                <a:latin typeface="Arial Nova" panose="020B0504020202020204" pitchFamily="34" charset="0"/>
              </a:rPr>
              <a:t>CSE: LLP</a:t>
            </a:r>
          </a:p>
          <a:p>
            <a:r>
              <a:rPr lang="en-CA" dirty="0">
                <a:solidFill>
                  <a:schemeClr val="bg1">
                    <a:lumMod val="50000"/>
                  </a:schemeClr>
                </a:solidFill>
                <a:latin typeface="Arial Nova" panose="020B0504020202020204" pitchFamily="34" charset="0"/>
              </a:rPr>
              <a:t>Last price: 	$0.085</a:t>
            </a:r>
          </a:p>
          <a:p>
            <a:r>
              <a:rPr lang="en-CA" dirty="0">
                <a:solidFill>
                  <a:schemeClr val="bg1">
                    <a:lumMod val="50000"/>
                  </a:schemeClr>
                </a:solidFill>
                <a:latin typeface="Arial Nova" panose="020B0504020202020204" pitchFamily="34" charset="0"/>
              </a:rPr>
              <a:t>Market cap:	$8M</a:t>
            </a:r>
          </a:p>
          <a:p>
            <a:r>
              <a:rPr lang="en-CA" sz="900" i="1" dirty="0">
                <a:solidFill>
                  <a:schemeClr val="bg1">
                    <a:lumMod val="50000"/>
                  </a:schemeClr>
                </a:solidFill>
                <a:latin typeface="Arial Nova" panose="020B0504020202020204" pitchFamily="34" charset="0"/>
              </a:rPr>
              <a:t>As of February 26, 2019</a:t>
            </a:r>
          </a:p>
        </p:txBody>
      </p:sp>
    </p:spTree>
    <p:extLst>
      <p:ext uri="{BB962C8B-B14F-4D97-AF65-F5344CB8AC3E}">
        <p14:creationId xmlns:p14="http://schemas.microsoft.com/office/powerpoint/2010/main" val="4223998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6A1123B-0998-41C9-94A2-729360EE4A63}"/>
              </a:ext>
            </a:extLst>
          </p:cNvPr>
          <p:cNvSpPr txBox="1"/>
          <p:nvPr/>
        </p:nvSpPr>
        <p:spPr>
          <a:xfrm>
            <a:off x="422361" y="1113557"/>
            <a:ext cx="8286975" cy="4955331"/>
          </a:xfrm>
          <a:prstGeom prst="rect">
            <a:avLst/>
          </a:prstGeom>
          <a:noFill/>
        </p:spPr>
        <p:txBody>
          <a:bodyPr wrap="square" rtlCol="0">
            <a:spAutoFit/>
          </a:bodyPr>
          <a:lstStyle/>
          <a:p>
            <a:pPr marL="285750" indent="-285750">
              <a:lnSpc>
                <a:spcPct val="150000"/>
              </a:lnSpc>
              <a:spcBef>
                <a:spcPts val="600"/>
              </a:spcBef>
              <a:spcAft>
                <a:spcPts val="600"/>
              </a:spcAft>
              <a:buFont typeface="Arial" panose="020B0604020202020204" pitchFamily="34" charset="0"/>
              <a:buChar char="•"/>
            </a:pPr>
            <a:r>
              <a:rPr lang="en-US" sz="1600" dirty="0">
                <a:solidFill>
                  <a:schemeClr val="bg1">
                    <a:lumMod val="50000"/>
                  </a:schemeClr>
                </a:solidFill>
                <a:latin typeface="Arial Nova" panose="020B0504020202020204" pitchFamily="34" charset="0"/>
              </a:rPr>
              <a:t>LeanLife Health is a publicly listed (CSE: LLP) Canadian firm that specializes in creating</a:t>
            </a:r>
            <a:br>
              <a:rPr lang="en-US" sz="1600" dirty="0">
                <a:solidFill>
                  <a:schemeClr val="bg1">
                    <a:lumMod val="50000"/>
                  </a:schemeClr>
                </a:solidFill>
                <a:latin typeface="Arial Nova" panose="020B0504020202020204" pitchFamily="34" charset="0"/>
              </a:rPr>
            </a:br>
            <a:r>
              <a:rPr lang="en-US" sz="1600" dirty="0">
                <a:solidFill>
                  <a:schemeClr val="bg1">
                    <a:lumMod val="50000"/>
                  </a:schemeClr>
                </a:solidFill>
                <a:latin typeface="Arial Nova" panose="020B0504020202020204" pitchFamily="34" charset="0"/>
              </a:rPr>
              <a:t>plant-based Omega-3 products for everyday use through proprietary technology.</a:t>
            </a:r>
          </a:p>
          <a:p>
            <a:pPr marL="285750" indent="-285750">
              <a:lnSpc>
                <a:spcPct val="150000"/>
              </a:lnSpc>
              <a:spcBef>
                <a:spcPts val="600"/>
              </a:spcBef>
              <a:spcAft>
                <a:spcPts val="600"/>
              </a:spcAft>
              <a:buFont typeface="Arial" panose="020B0604020202020204" pitchFamily="34" charset="0"/>
              <a:buChar char="•"/>
            </a:pPr>
            <a:r>
              <a:rPr lang="en-US" sz="1600" dirty="0">
                <a:solidFill>
                  <a:schemeClr val="bg1">
                    <a:lumMod val="50000"/>
                  </a:schemeClr>
                </a:solidFill>
                <a:latin typeface="Arial Nova" panose="020B0504020202020204" pitchFamily="34" charset="0"/>
              </a:rPr>
              <a:t>LeanLife products are extracted from flaxseed for commercial food processors.</a:t>
            </a:r>
          </a:p>
          <a:p>
            <a:pPr marL="285750" indent="-285750">
              <a:lnSpc>
                <a:spcPct val="150000"/>
              </a:lnSpc>
              <a:spcBef>
                <a:spcPts val="600"/>
              </a:spcBef>
              <a:spcAft>
                <a:spcPts val="600"/>
              </a:spcAft>
              <a:buFont typeface="Arial" panose="020B0604020202020204" pitchFamily="34" charset="0"/>
              <a:buChar char="•"/>
            </a:pPr>
            <a:r>
              <a:rPr lang="en-US" sz="1600" dirty="0">
                <a:solidFill>
                  <a:schemeClr val="bg1">
                    <a:lumMod val="50000"/>
                  </a:schemeClr>
                </a:solidFill>
                <a:latin typeface="Arial Nova" panose="020B0504020202020204" pitchFamily="34" charset="0"/>
              </a:rPr>
              <a:t>Key LeanLife advantages include:</a:t>
            </a:r>
          </a:p>
          <a:p>
            <a:pPr marL="742950" lvl="1" indent="-285750">
              <a:lnSpc>
                <a:spcPct val="150000"/>
              </a:lnSpc>
              <a:spcBef>
                <a:spcPts val="600"/>
              </a:spcBef>
              <a:buFont typeface="Arial" panose="020B0604020202020204" pitchFamily="34" charset="0"/>
              <a:buChar char="•"/>
            </a:pPr>
            <a:r>
              <a:rPr lang="en-US" sz="1600" b="1" dirty="0">
                <a:solidFill>
                  <a:schemeClr val="bg1">
                    <a:lumMod val="50000"/>
                  </a:schemeClr>
                </a:solidFill>
                <a:latin typeface="Arial Nova" panose="020B0504020202020204" pitchFamily="34" charset="0"/>
              </a:rPr>
              <a:t>Long shelf life of 2+ years </a:t>
            </a:r>
            <a:r>
              <a:rPr lang="en-US" sz="1600" dirty="0">
                <a:solidFill>
                  <a:schemeClr val="bg1">
                    <a:lumMod val="50000"/>
                  </a:schemeClr>
                </a:solidFill>
                <a:latin typeface="Arial Nova" panose="020B0504020202020204" pitchFamily="34" charset="0"/>
              </a:rPr>
              <a:t>with oxidation resistance, ensuring long-term quality</a:t>
            </a:r>
          </a:p>
          <a:p>
            <a:pPr marL="742950" lvl="1" indent="-285750">
              <a:lnSpc>
                <a:spcPct val="150000"/>
              </a:lnSpc>
              <a:spcBef>
                <a:spcPts val="600"/>
              </a:spcBef>
              <a:buFont typeface="Arial" panose="020B0604020202020204" pitchFamily="34" charset="0"/>
              <a:buChar char="•"/>
            </a:pPr>
            <a:r>
              <a:rPr lang="en-US" sz="1600" b="1" dirty="0">
                <a:solidFill>
                  <a:schemeClr val="bg1">
                    <a:lumMod val="50000"/>
                  </a:schemeClr>
                </a:solidFill>
                <a:latin typeface="Arial Nova" panose="020B0504020202020204" pitchFamily="34" charset="0"/>
              </a:rPr>
              <a:t>Thermal stability </a:t>
            </a:r>
            <a:r>
              <a:rPr lang="en-US" sz="1600" dirty="0">
                <a:solidFill>
                  <a:schemeClr val="bg1">
                    <a:lumMod val="50000"/>
                  </a:schemeClr>
                </a:solidFill>
                <a:latin typeface="Arial Nova" panose="020B0504020202020204" pitchFamily="34" charset="0"/>
              </a:rPr>
              <a:t>ensures products can be used in baking and freezing.</a:t>
            </a:r>
          </a:p>
          <a:p>
            <a:pPr marL="742950" lvl="1" indent="-285750">
              <a:lnSpc>
                <a:spcPct val="150000"/>
              </a:lnSpc>
              <a:spcBef>
                <a:spcPts val="600"/>
              </a:spcBef>
              <a:buFont typeface="Arial" panose="020B0604020202020204" pitchFamily="34" charset="0"/>
              <a:buChar char="•"/>
            </a:pPr>
            <a:r>
              <a:rPr lang="en-US" sz="1600" b="1" dirty="0" err="1">
                <a:solidFill>
                  <a:schemeClr val="bg1">
                    <a:lumMod val="50000"/>
                  </a:schemeClr>
                </a:solidFill>
                <a:latin typeface="Arial Nova" panose="020B0504020202020204" pitchFamily="34" charset="0"/>
              </a:rPr>
              <a:t>Flavourless</a:t>
            </a:r>
            <a:r>
              <a:rPr lang="en-US" sz="1600" b="1" dirty="0">
                <a:solidFill>
                  <a:schemeClr val="bg1">
                    <a:lumMod val="50000"/>
                  </a:schemeClr>
                </a:solidFill>
                <a:latin typeface="Arial Nova" panose="020B0504020202020204" pitchFamily="34" charset="0"/>
              </a:rPr>
              <a:t> and tasteless </a:t>
            </a:r>
            <a:r>
              <a:rPr lang="en-US" sz="1600" dirty="0">
                <a:solidFill>
                  <a:schemeClr val="bg1">
                    <a:lumMod val="50000"/>
                  </a:schemeClr>
                </a:solidFill>
                <a:latin typeface="Arial Nova" panose="020B0504020202020204" pitchFamily="34" charset="0"/>
              </a:rPr>
              <a:t>-</a:t>
            </a:r>
            <a:r>
              <a:rPr lang="en-US" sz="1600" b="1" dirty="0">
                <a:solidFill>
                  <a:schemeClr val="bg1">
                    <a:lumMod val="50000"/>
                  </a:schemeClr>
                </a:solidFill>
                <a:latin typeface="Arial Nova" panose="020B0504020202020204" pitchFamily="34" charset="0"/>
              </a:rPr>
              <a:t> </a:t>
            </a:r>
            <a:r>
              <a:rPr lang="en-US" sz="1600" dirty="0">
                <a:solidFill>
                  <a:schemeClr val="bg1">
                    <a:lumMod val="50000"/>
                  </a:schemeClr>
                </a:solidFill>
                <a:latin typeface="Arial Nova" panose="020B0504020202020204" pitchFamily="34" charset="0"/>
              </a:rPr>
              <a:t>can be added to a large spectrum of foods</a:t>
            </a:r>
          </a:p>
          <a:p>
            <a:pPr marL="742950" lvl="1" indent="-285750">
              <a:lnSpc>
                <a:spcPct val="150000"/>
              </a:lnSpc>
              <a:spcBef>
                <a:spcPts val="600"/>
              </a:spcBef>
              <a:buFont typeface="Arial" panose="020B0604020202020204" pitchFamily="34" charset="0"/>
              <a:buChar char="•"/>
            </a:pPr>
            <a:r>
              <a:rPr lang="en-US" sz="1600" b="1" dirty="0">
                <a:solidFill>
                  <a:schemeClr val="bg1">
                    <a:lumMod val="50000"/>
                  </a:schemeClr>
                </a:solidFill>
                <a:latin typeface="Arial Nova" panose="020B0504020202020204" pitchFamily="34" charset="0"/>
              </a:rPr>
              <a:t>Available in various product types </a:t>
            </a:r>
            <a:r>
              <a:rPr lang="en-US" sz="1600" dirty="0">
                <a:solidFill>
                  <a:schemeClr val="bg1">
                    <a:lumMod val="50000"/>
                  </a:schemeClr>
                </a:solidFill>
                <a:latin typeface="Arial Nova" panose="020B0504020202020204" pitchFamily="34" charset="0"/>
              </a:rPr>
              <a:t>such as oil, emulsion or powder</a:t>
            </a:r>
            <a:endParaRPr lang="en-US" sz="1600" b="1" dirty="0">
              <a:solidFill>
                <a:schemeClr val="bg1">
                  <a:lumMod val="50000"/>
                </a:schemeClr>
              </a:solidFill>
              <a:latin typeface="Arial Nova" panose="020B0504020202020204" pitchFamily="34" charset="0"/>
            </a:endParaRPr>
          </a:p>
          <a:p>
            <a:pPr marL="742950" lvl="1" indent="-285750">
              <a:lnSpc>
                <a:spcPct val="150000"/>
              </a:lnSpc>
              <a:spcBef>
                <a:spcPts val="600"/>
              </a:spcBef>
              <a:buFont typeface="Arial" panose="020B0604020202020204" pitchFamily="34" charset="0"/>
              <a:buChar char="•"/>
            </a:pPr>
            <a:r>
              <a:rPr lang="en-US" sz="1600" b="1" dirty="0">
                <a:solidFill>
                  <a:schemeClr val="bg1">
                    <a:lumMod val="50000"/>
                  </a:schemeClr>
                </a:solidFill>
                <a:latin typeface="Arial Nova" panose="020B0504020202020204" pitchFamily="34" charset="0"/>
              </a:rPr>
              <a:t>High omega-3 concentration</a:t>
            </a:r>
            <a:r>
              <a:rPr lang="en-US" sz="1600" dirty="0">
                <a:solidFill>
                  <a:schemeClr val="bg1">
                    <a:lumMod val="50000"/>
                  </a:schemeClr>
                </a:solidFill>
                <a:latin typeface="Arial Nova" panose="020B0504020202020204" pitchFamily="34" charset="0"/>
              </a:rPr>
              <a:t> that cannot be found in other plant-based sources</a:t>
            </a:r>
          </a:p>
          <a:p>
            <a:pPr marL="742950" lvl="1" indent="-285750">
              <a:lnSpc>
                <a:spcPct val="150000"/>
              </a:lnSpc>
              <a:spcBef>
                <a:spcPts val="600"/>
              </a:spcBef>
              <a:buFont typeface="Arial" panose="020B0604020202020204" pitchFamily="34" charset="0"/>
              <a:buChar char="•"/>
            </a:pPr>
            <a:r>
              <a:rPr lang="en-US" sz="1600" b="1" dirty="0">
                <a:solidFill>
                  <a:schemeClr val="bg1">
                    <a:lumMod val="50000"/>
                  </a:schemeClr>
                </a:solidFill>
                <a:latin typeface="Arial Nova" panose="020B0504020202020204" pitchFamily="34" charset="0"/>
              </a:rPr>
              <a:t>Optimal Omega-3 to Omega-6 ratio: </a:t>
            </a:r>
            <a:r>
              <a:rPr lang="en-US" sz="1600" dirty="0">
                <a:solidFill>
                  <a:schemeClr val="bg1">
                    <a:lumMod val="50000"/>
                  </a:schemeClr>
                </a:solidFill>
                <a:latin typeface="Arial Nova" panose="020B0504020202020204" pitchFamily="34" charset="0"/>
              </a:rPr>
              <a:t>LeanLife products have a ratio of 3:1, whereas the typical North American diet ratio is between 1:20 and 1:50.</a:t>
            </a:r>
            <a:r>
              <a:rPr lang="en-US" sz="1600" baseline="30000" dirty="0">
                <a:solidFill>
                  <a:schemeClr val="bg1">
                    <a:lumMod val="50000"/>
                  </a:schemeClr>
                </a:solidFill>
                <a:latin typeface="Arial Nova" panose="020B0504020202020204" pitchFamily="34" charset="0"/>
              </a:rPr>
              <a:t>1</a:t>
            </a:r>
            <a:endParaRPr lang="en-US" sz="1600" b="1" baseline="30000" dirty="0">
              <a:solidFill>
                <a:schemeClr val="bg1">
                  <a:lumMod val="50000"/>
                </a:schemeClr>
              </a:solidFill>
              <a:latin typeface="Arial Nova" panose="020B0504020202020204" pitchFamily="34" charset="0"/>
            </a:endParaRPr>
          </a:p>
        </p:txBody>
      </p:sp>
      <p:pic>
        <p:nvPicPr>
          <p:cNvPr id="6" name="Graphic 5">
            <a:extLst>
              <a:ext uri="{FF2B5EF4-FFF2-40B4-BE49-F238E27FC236}">
                <a16:creationId xmlns:a16="http://schemas.microsoft.com/office/drawing/2014/main" id="{DFCAA52A-0DAF-4D23-B413-1BCE237678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59126" y="172848"/>
            <a:ext cx="2013424" cy="543819"/>
          </a:xfrm>
          <a:prstGeom prst="rect">
            <a:avLst/>
          </a:prstGeom>
        </p:spPr>
      </p:pic>
      <p:sp>
        <p:nvSpPr>
          <p:cNvPr id="9" name="TextBox 8">
            <a:extLst>
              <a:ext uri="{FF2B5EF4-FFF2-40B4-BE49-F238E27FC236}">
                <a16:creationId xmlns:a16="http://schemas.microsoft.com/office/drawing/2014/main" id="{93494D49-7F4D-4932-9B51-86B29412DC20}"/>
              </a:ext>
            </a:extLst>
          </p:cNvPr>
          <p:cNvSpPr txBox="1"/>
          <p:nvPr/>
        </p:nvSpPr>
        <p:spPr>
          <a:xfrm>
            <a:off x="422361" y="249254"/>
            <a:ext cx="5597439" cy="461665"/>
          </a:xfrm>
          <a:prstGeom prst="rect">
            <a:avLst/>
          </a:prstGeom>
          <a:noFill/>
        </p:spPr>
        <p:txBody>
          <a:bodyPr wrap="square" rtlCol="0">
            <a:spAutoFit/>
          </a:bodyPr>
          <a:lstStyle/>
          <a:p>
            <a:r>
              <a:rPr lang="en-CA" sz="2400" b="1" dirty="0">
                <a:solidFill>
                  <a:srgbClr val="00793E"/>
                </a:solidFill>
                <a:latin typeface="Arial Nova" panose="020B0504020202020204" pitchFamily="34" charset="0"/>
              </a:rPr>
              <a:t>OVERVIEW</a:t>
            </a:r>
            <a:endParaRPr lang="en-CA" sz="2400" dirty="0">
              <a:solidFill>
                <a:srgbClr val="00793E"/>
              </a:solidFill>
              <a:latin typeface="Arial Nova" panose="020B0504020202020204" pitchFamily="34" charset="0"/>
            </a:endParaRPr>
          </a:p>
        </p:txBody>
      </p:sp>
      <p:sp>
        <p:nvSpPr>
          <p:cNvPr id="10" name="Rectangle 9">
            <a:extLst>
              <a:ext uri="{FF2B5EF4-FFF2-40B4-BE49-F238E27FC236}">
                <a16:creationId xmlns:a16="http://schemas.microsoft.com/office/drawing/2014/main" id="{9D138A10-24BA-42B9-B13A-38ACF3C19693}"/>
              </a:ext>
            </a:extLst>
          </p:cNvPr>
          <p:cNvSpPr/>
          <p:nvPr/>
        </p:nvSpPr>
        <p:spPr>
          <a:xfrm>
            <a:off x="171450" y="710919"/>
            <a:ext cx="5848350" cy="45719"/>
          </a:xfrm>
          <a:prstGeom prst="rect">
            <a:avLst/>
          </a:prstGeom>
          <a:solidFill>
            <a:srgbClr val="F8B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CB841136-5656-48A3-B120-1B1787F01695}"/>
              </a:ext>
            </a:extLst>
          </p:cNvPr>
          <p:cNvSpPr/>
          <p:nvPr/>
        </p:nvSpPr>
        <p:spPr>
          <a:xfrm>
            <a:off x="171450" y="6444141"/>
            <a:ext cx="8801100" cy="241011"/>
          </a:xfrm>
          <a:prstGeom prst="rect">
            <a:avLst/>
          </a:prstGeom>
          <a:solidFill>
            <a:srgbClr val="A0C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TextBox 12">
            <a:extLst>
              <a:ext uri="{FF2B5EF4-FFF2-40B4-BE49-F238E27FC236}">
                <a16:creationId xmlns:a16="http://schemas.microsoft.com/office/drawing/2014/main" id="{1DB02726-6913-4580-B065-F70E72E04F85}"/>
              </a:ext>
            </a:extLst>
          </p:cNvPr>
          <p:cNvSpPr txBox="1"/>
          <p:nvPr/>
        </p:nvSpPr>
        <p:spPr>
          <a:xfrm>
            <a:off x="2242020" y="6444141"/>
            <a:ext cx="4806124" cy="253916"/>
          </a:xfrm>
          <a:prstGeom prst="rect">
            <a:avLst/>
          </a:prstGeom>
          <a:noFill/>
        </p:spPr>
        <p:txBody>
          <a:bodyPr wrap="none" rtlCol="0">
            <a:spAutoFit/>
          </a:bodyPr>
          <a:lstStyle/>
          <a:p>
            <a:pPr algn="ctr"/>
            <a:r>
              <a:rPr lang="en-CA" sz="1050" cap="all" spc="300" dirty="0">
                <a:solidFill>
                  <a:schemeClr val="bg1"/>
                </a:solidFill>
              </a:rPr>
              <a:t>PLANT-BASED OMEGA PRODUCTS FOR EVERYDAY USE</a:t>
            </a:r>
          </a:p>
        </p:txBody>
      </p:sp>
      <p:sp>
        <p:nvSpPr>
          <p:cNvPr id="14" name="TextBox 13">
            <a:extLst>
              <a:ext uri="{FF2B5EF4-FFF2-40B4-BE49-F238E27FC236}">
                <a16:creationId xmlns:a16="http://schemas.microsoft.com/office/drawing/2014/main" id="{6BC48E5F-C7A3-4FE8-B8CE-561039BFE757}"/>
              </a:ext>
            </a:extLst>
          </p:cNvPr>
          <p:cNvSpPr txBox="1"/>
          <p:nvPr/>
        </p:nvSpPr>
        <p:spPr>
          <a:xfrm>
            <a:off x="8614515" y="6426146"/>
            <a:ext cx="263214" cy="276999"/>
          </a:xfrm>
          <a:prstGeom prst="rect">
            <a:avLst/>
          </a:prstGeom>
          <a:noFill/>
        </p:spPr>
        <p:txBody>
          <a:bodyPr wrap="none" rtlCol="0">
            <a:spAutoFit/>
          </a:bodyPr>
          <a:lstStyle/>
          <a:p>
            <a:fld id="{B13BE172-93B7-4284-9EDF-410D09BBD11D}" type="slidenum">
              <a:rPr lang="en-CA" sz="1200" smtClean="0">
                <a:solidFill>
                  <a:schemeClr val="bg1"/>
                </a:solidFill>
              </a:rPr>
              <a:t>3</a:t>
            </a:fld>
            <a:endParaRPr lang="en-CA" sz="1200" dirty="0">
              <a:solidFill>
                <a:schemeClr val="bg1"/>
              </a:solidFill>
            </a:endParaRPr>
          </a:p>
        </p:txBody>
      </p:sp>
      <p:sp>
        <p:nvSpPr>
          <p:cNvPr id="12" name="TextBox 11">
            <a:extLst>
              <a:ext uri="{FF2B5EF4-FFF2-40B4-BE49-F238E27FC236}">
                <a16:creationId xmlns:a16="http://schemas.microsoft.com/office/drawing/2014/main" id="{7C7A7874-E784-4004-BC9A-6E837499ABF7}"/>
              </a:ext>
            </a:extLst>
          </p:cNvPr>
          <p:cNvSpPr txBox="1"/>
          <p:nvPr/>
        </p:nvSpPr>
        <p:spPr>
          <a:xfrm>
            <a:off x="422361" y="6130616"/>
            <a:ext cx="8445415" cy="307777"/>
          </a:xfrm>
          <a:prstGeom prst="rect">
            <a:avLst/>
          </a:prstGeom>
          <a:noFill/>
        </p:spPr>
        <p:txBody>
          <a:bodyPr wrap="square" rtlCol="0">
            <a:spAutoFit/>
          </a:bodyPr>
          <a:lstStyle/>
          <a:p>
            <a:r>
              <a:rPr lang="en-US" sz="700" b="1" dirty="0">
                <a:solidFill>
                  <a:schemeClr val="bg1">
                    <a:lumMod val="50000"/>
                  </a:schemeClr>
                </a:solidFill>
                <a:latin typeface="Arial Nova" panose="020B0504020202020204" pitchFamily="34" charset="0"/>
              </a:rPr>
              <a:t>References</a:t>
            </a:r>
          </a:p>
          <a:p>
            <a:pPr marL="228600" indent="-228600">
              <a:buAutoNum type="arabicPeriod"/>
            </a:pPr>
            <a:r>
              <a:rPr lang="en-US" sz="700" dirty="0">
                <a:solidFill>
                  <a:schemeClr val="bg1">
                    <a:lumMod val="50000"/>
                  </a:schemeClr>
                </a:solidFill>
                <a:latin typeface="Arial Nova" panose="020B0504020202020204" pitchFamily="34" charset="0"/>
              </a:rPr>
              <a:t>Major Trouble Ahead If You Don't Fix Omega-3 Fat Deficiency. Published January 12, 2012. </a:t>
            </a:r>
            <a:r>
              <a:rPr lang="en-US" sz="700" dirty="0">
                <a:solidFill>
                  <a:schemeClr val="bg1">
                    <a:lumMod val="50000"/>
                  </a:schemeClr>
                </a:solidFill>
                <a:latin typeface="Arial Nova" panose="020B0504020202020204" pitchFamily="34" charset="0"/>
                <a:hlinkClick r:id="rId5"/>
              </a:rPr>
              <a:t>https://articles.mercola.com/sites/articles/archive/2012/01/12/aha-position-on-omega-6-fats.aspx</a:t>
            </a:r>
            <a:r>
              <a:rPr lang="en-US" sz="700" dirty="0">
                <a:solidFill>
                  <a:schemeClr val="bg1">
                    <a:lumMod val="50000"/>
                  </a:schemeClr>
                </a:solidFill>
                <a:latin typeface="Arial Nova" panose="020B0504020202020204" pitchFamily="34" charset="0"/>
              </a:rPr>
              <a:t>  </a:t>
            </a:r>
          </a:p>
        </p:txBody>
      </p:sp>
    </p:spTree>
    <p:extLst>
      <p:ext uri="{BB962C8B-B14F-4D97-AF65-F5344CB8AC3E}">
        <p14:creationId xmlns:p14="http://schemas.microsoft.com/office/powerpoint/2010/main" val="4128138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6A1123B-0998-41C9-94A2-729360EE4A63}"/>
              </a:ext>
            </a:extLst>
          </p:cNvPr>
          <p:cNvSpPr txBox="1"/>
          <p:nvPr/>
        </p:nvSpPr>
        <p:spPr>
          <a:xfrm>
            <a:off x="422361" y="1113558"/>
            <a:ext cx="4603452" cy="4416722"/>
          </a:xfrm>
          <a:prstGeom prst="rect">
            <a:avLst/>
          </a:prstGeom>
          <a:noFill/>
        </p:spPr>
        <p:txBody>
          <a:bodyPr wrap="square" rtlCol="0">
            <a:spAutoFit/>
          </a:bodyPr>
          <a:lstStyle/>
          <a:p>
            <a:pPr marL="285750" indent="-285750">
              <a:lnSpc>
                <a:spcPct val="150000"/>
              </a:lnSpc>
              <a:spcBef>
                <a:spcPts val="600"/>
              </a:spcBef>
              <a:spcAft>
                <a:spcPts val="600"/>
              </a:spcAft>
              <a:buFont typeface="Arial" panose="020B0604020202020204" pitchFamily="34" charset="0"/>
              <a:buChar char="•"/>
            </a:pPr>
            <a:r>
              <a:rPr lang="en-US" sz="1600" dirty="0">
                <a:solidFill>
                  <a:schemeClr val="bg1">
                    <a:lumMod val="50000"/>
                  </a:schemeClr>
                </a:solidFill>
                <a:latin typeface="Arial Nova" panose="020B0504020202020204" pitchFamily="34" charset="0"/>
              </a:rPr>
              <a:t>Omega-3 is an </a:t>
            </a:r>
            <a:r>
              <a:rPr lang="en-US" sz="1600" b="1" dirty="0">
                <a:solidFill>
                  <a:schemeClr val="bg1">
                    <a:lumMod val="50000"/>
                  </a:schemeClr>
                </a:solidFill>
                <a:latin typeface="Arial Nova" panose="020B0504020202020204" pitchFamily="34" charset="0"/>
              </a:rPr>
              <a:t>essential</a:t>
            </a:r>
            <a:r>
              <a:rPr lang="en-US" sz="1600" dirty="0">
                <a:solidFill>
                  <a:schemeClr val="bg1">
                    <a:lumMod val="50000"/>
                  </a:schemeClr>
                </a:solidFill>
                <a:latin typeface="Arial Nova" panose="020B0504020202020204" pitchFamily="34" charset="0"/>
              </a:rPr>
              <a:t> fatty acid that must be consumed through food and provides significant health benefits.</a:t>
            </a:r>
          </a:p>
          <a:p>
            <a:pPr marL="285750" indent="-285750">
              <a:lnSpc>
                <a:spcPct val="150000"/>
              </a:lnSpc>
              <a:spcBef>
                <a:spcPts val="600"/>
              </a:spcBef>
              <a:spcAft>
                <a:spcPts val="600"/>
              </a:spcAft>
              <a:buFont typeface="Arial" panose="020B0604020202020204" pitchFamily="34" charset="0"/>
              <a:buChar char="•"/>
            </a:pPr>
            <a:r>
              <a:rPr lang="en-US" sz="1600" dirty="0">
                <a:solidFill>
                  <a:schemeClr val="bg1">
                    <a:lumMod val="50000"/>
                  </a:schemeClr>
                </a:solidFill>
                <a:latin typeface="Arial Nova" panose="020B0504020202020204" pitchFamily="34" charset="0"/>
              </a:rPr>
              <a:t>Most health organizations recommend a daily intake of Omega-3 (ALA): Women 1.1g/day (1/2 tsp) and Men 1.6g/day (3/4 tsp)</a:t>
            </a:r>
            <a:r>
              <a:rPr lang="en-US" sz="1600" baseline="30000" dirty="0">
                <a:solidFill>
                  <a:schemeClr val="bg1">
                    <a:lumMod val="50000"/>
                  </a:schemeClr>
                </a:solidFill>
                <a:latin typeface="Arial Nova" panose="020B0504020202020204" pitchFamily="34" charset="0"/>
              </a:rPr>
              <a:t>1</a:t>
            </a:r>
            <a:r>
              <a:rPr lang="en-US" sz="1600" dirty="0">
                <a:solidFill>
                  <a:schemeClr val="bg1">
                    <a:lumMod val="50000"/>
                  </a:schemeClr>
                </a:solidFill>
                <a:latin typeface="Arial Nova" panose="020B0504020202020204" pitchFamily="34" charset="0"/>
              </a:rPr>
              <a:t>. The average diet does not meet these levels for Omega-3 fatty acid intake</a:t>
            </a:r>
            <a:r>
              <a:rPr lang="en-US" sz="1600" baseline="30000" dirty="0">
                <a:solidFill>
                  <a:schemeClr val="bg1">
                    <a:lumMod val="50000"/>
                  </a:schemeClr>
                </a:solidFill>
                <a:latin typeface="Arial Nova" panose="020B0504020202020204" pitchFamily="34" charset="0"/>
              </a:rPr>
              <a:t>2</a:t>
            </a:r>
            <a:r>
              <a:rPr lang="en-US" sz="1600" dirty="0">
                <a:solidFill>
                  <a:schemeClr val="bg1">
                    <a:lumMod val="50000"/>
                  </a:schemeClr>
                </a:solidFill>
                <a:latin typeface="Arial Nova" panose="020B0504020202020204" pitchFamily="34" charset="0"/>
              </a:rPr>
              <a:t>.</a:t>
            </a:r>
            <a:endParaRPr lang="en-US" sz="1600" baseline="30000" dirty="0">
              <a:solidFill>
                <a:schemeClr val="bg1">
                  <a:lumMod val="50000"/>
                </a:schemeClr>
              </a:solidFill>
              <a:latin typeface="Arial Nova" panose="020B0504020202020204" pitchFamily="34" charset="0"/>
            </a:endParaRPr>
          </a:p>
          <a:p>
            <a:pPr marL="285750" indent="-285750">
              <a:lnSpc>
                <a:spcPct val="150000"/>
              </a:lnSpc>
              <a:spcBef>
                <a:spcPts val="600"/>
              </a:spcBef>
              <a:spcAft>
                <a:spcPts val="600"/>
              </a:spcAft>
              <a:buFont typeface="Arial" panose="020B0604020202020204" pitchFamily="34" charset="0"/>
              <a:buChar char="•"/>
            </a:pPr>
            <a:r>
              <a:rPr lang="en-US" sz="1600" dirty="0">
                <a:solidFill>
                  <a:schemeClr val="bg1">
                    <a:lumMod val="50000"/>
                  </a:schemeClr>
                </a:solidFill>
                <a:latin typeface="Arial Nova" panose="020B0504020202020204" pitchFamily="34" charset="0"/>
              </a:rPr>
              <a:t>Harvard School of Public Health: low Omega-3 intake is eighth on the list of most serious risk factors that contribute to death</a:t>
            </a:r>
            <a:r>
              <a:rPr lang="en-US" sz="1600" baseline="30000" dirty="0">
                <a:solidFill>
                  <a:schemeClr val="bg1">
                    <a:lumMod val="50000"/>
                  </a:schemeClr>
                </a:solidFill>
                <a:latin typeface="Arial Nova" panose="020B0504020202020204" pitchFamily="34" charset="0"/>
              </a:rPr>
              <a:t>3</a:t>
            </a:r>
            <a:r>
              <a:rPr lang="en-US" sz="1600" dirty="0">
                <a:solidFill>
                  <a:schemeClr val="bg1">
                    <a:lumMod val="50000"/>
                  </a:schemeClr>
                </a:solidFill>
                <a:latin typeface="Arial Nova" panose="020B0504020202020204" pitchFamily="34" charset="0"/>
              </a:rPr>
              <a:t>.</a:t>
            </a:r>
            <a:endParaRPr lang="en-US" sz="1600" baseline="30000" dirty="0">
              <a:solidFill>
                <a:schemeClr val="bg1">
                  <a:lumMod val="50000"/>
                </a:schemeClr>
              </a:solidFill>
              <a:latin typeface="Arial Nova" panose="020B0504020202020204" pitchFamily="34" charset="0"/>
            </a:endParaRPr>
          </a:p>
        </p:txBody>
      </p:sp>
      <p:pic>
        <p:nvPicPr>
          <p:cNvPr id="3074" name="Picture 2" descr="Image result for omega 3 health benefits">
            <a:extLst>
              <a:ext uri="{FF2B5EF4-FFF2-40B4-BE49-F238E27FC236}">
                <a16:creationId xmlns:a16="http://schemas.microsoft.com/office/drawing/2014/main" id="{9A321B50-E66E-4C0F-AD21-BA67B57DF8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5813" y="1581087"/>
            <a:ext cx="3695826" cy="3695826"/>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a:extLst>
              <a:ext uri="{FF2B5EF4-FFF2-40B4-BE49-F238E27FC236}">
                <a16:creationId xmlns:a16="http://schemas.microsoft.com/office/drawing/2014/main" id="{DFCAA52A-0DAF-4D23-B413-1BCE237678F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59126" y="172848"/>
            <a:ext cx="2013424" cy="543819"/>
          </a:xfrm>
          <a:prstGeom prst="rect">
            <a:avLst/>
          </a:prstGeom>
        </p:spPr>
      </p:pic>
      <p:sp>
        <p:nvSpPr>
          <p:cNvPr id="9" name="TextBox 8">
            <a:extLst>
              <a:ext uri="{FF2B5EF4-FFF2-40B4-BE49-F238E27FC236}">
                <a16:creationId xmlns:a16="http://schemas.microsoft.com/office/drawing/2014/main" id="{93494D49-7F4D-4932-9B51-86B29412DC20}"/>
              </a:ext>
            </a:extLst>
          </p:cNvPr>
          <p:cNvSpPr txBox="1"/>
          <p:nvPr/>
        </p:nvSpPr>
        <p:spPr>
          <a:xfrm>
            <a:off x="422361" y="249254"/>
            <a:ext cx="5597439" cy="461665"/>
          </a:xfrm>
          <a:prstGeom prst="rect">
            <a:avLst/>
          </a:prstGeom>
          <a:noFill/>
        </p:spPr>
        <p:txBody>
          <a:bodyPr wrap="square" rtlCol="0">
            <a:spAutoFit/>
          </a:bodyPr>
          <a:lstStyle/>
          <a:p>
            <a:r>
              <a:rPr lang="en-CA" sz="2400" b="1" dirty="0">
                <a:solidFill>
                  <a:srgbClr val="00793E"/>
                </a:solidFill>
                <a:latin typeface="Arial Nova" panose="020B0504020202020204" pitchFamily="34" charset="0"/>
              </a:rPr>
              <a:t>OMEGA-3</a:t>
            </a:r>
            <a:endParaRPr lang="en-CA" sz="2400" dirty="0">
              <a:solidFill>
                <a:srgbClr val="00793E"/>
              </a:solidFill>
              <a:latin typeface="Arial Nova" panose="020B0504020202020204" pitchFamily="34" charset="0"/>
            </a:endParaRPr>
          </a:p>
        </p:txBody>
      </p:sp>
      <p:sp>
        <p:nvSpPr>
          <p:cNvPr id="10" name="Rectangle 9">
            <a:extLst>
              <a:ext uri="{FF2B5EF4-FFF2-40B4-BE49-F238E27FC236}">
                <a16:creationId xmlns:a16="http://schemas.microsoft.com/office/drawing/2014/main" id="{9D138A10-24BA-42B9-B13A-38ACF3C19693}"/>
              </a:ext>
            </a:extLst>
          </p:cNvPr>
          <p:cNvSpPr/>
          <p:nvPr/>
        </p:nvSpPr>
        <p:spPr>
          <a:xfrm>
            <a:off x="171450" y="710919"/>
            <a:ext cx="5848350" cy="45719"/>
          </a:xfrm>
          <a:prstGeom prst="rect">
            <a:avLst/>
          </a:prstGeom>
          <a:solidFill>
            <a:srgbClr val="F8B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CB841136-5656-48A3-B120-1B1787F01695}"/>
              </a:ext>
            </a:extLst>
          </p:cNvPr>
          <p:cNvSpPr/>
          <p:nvPr/>
        </p:nvSpPr>
        <p:spPr>
          <a:xfrm>
            <a:off x="171450" y="6444141"/>
            <a:ext cx="8801100" cy="241011"/>
          </a:xfrm>
          <a:prstGeom prst="rect">
            <a:avLst/>
          </a:prstGeom>
          <a:solidFill>
            <a:srgbClr val="A0C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TextBox 12">
            <a:extLst>
              <a:ext uri="{FF2B5EF4-FFF2-40B4-BE49-F238E27FC236}">
                <a16:creationId xmlns:a16="http://schemas.microsoft.com/office/drawing/2014/main" id="{1DB02726-6913-4580-B065-F70E72E04F85}"/>
              </a:ext>
            </a:extLst>
          </p:cNvPr>
          <p:cNvSpPr txBox="1"/>
          <p:nvPr/>
        </p:nvSpPr>
        <p:spPr>
          <a:xfrm>
            <a:off x="2242020" y="6444141"/>
            <a:ext cx="4806124" cy="253916"/>
          </a:xfrm>
          <a:prstGeom prst="rect">
            <a:avLst/>
          </a:prstGeom>
          <a:noFill/>
        </p:spPr>
        <p:txBody>
          <a:bodyPr wrap="none" rtlCol="0">
            <a:spAutoFit/>
          </a:bodyPr>
          <a:lstStyle/>
          <a:p>
            <a:pPr algn="ctr"/>
            <a:r>
              <a:rPr lang="en-CA" sz="1050" cap="all" spc="300" dirty="0">
                <a:solidFill>
                  <a:schemeClr val="bg1"/>
                </a:solidFill>
              </a:rPr>
              <a:t>PLANT-BASED OMEGA PRODUCTS FOR EVERYDAY USE</a:t>
            </a:r>
          </a:p>
        </p:txBody>
      </p:sp>
      <p:sp>
        <p:nvSpPr>
          <p:cNvPr id="14" name="TextBox 13">
            <a:extLst>
              <a:ext uri="{FF2B5EF4-FFF2-40B4-BE49-F238E27FC236}">
                <a16:creationId xmlns:a16="http://schemas.microsoft.com/office/drawing/2014/main" id="{0FA3056B-9354-4336-A7AA-9343D5CC9B6E}"/>
              </a:ext>
            </a:extLst>
          </p:cNvPr>
          <p:cNvSpPr txBox="1"/>
          <p:nvPr/>
        </p:nvSpPr>
        <p:spPr>
          <a:xfrm>
            <a:off x="422361" y="5619731"/>
            <a:ext cx="8445415" cy="846386"/>
          </a:xfrm>
          <a:prstGeom prst="rect">
            <a:avLst/>
          </a:prstGeom>
          <a:noFill/>
        </p:spPr>
        <p:txBody>
          <a:bodyPr wrap="square" rtlCol="0">
            <a:spAutoFit/>
          </a:bodyPr>
          <a:lstStyle/>
          <a:p>
            <a:r>
              <a:rPr lang="en-US" sz="700" b="1" dirty="0">
                <a:solidFill>
                  <a:schemeClr val="bg1">
                    <a:lumMod val="50000"/>
                  </a:schemeClr>
                </a:solidFill>
                <a:latin typeface="Arial Nova" panose="020B0504020202020204" pitchFamily="34" charset="0"/>
              </a:rPr>
              <a:t>References</a:t>
            </a:r>
          </a:p>
          <a:p>
            <a:pPr marL="228600" indent="-228600">
              <a:buFontTx/>
              <a:buAutoNum type="arabicPeriod"/>
            </a:pPr>
            <a:r>
              <a:rPr lang="en-US" sz="700" dirty="0">
                <a:solidFill>
                  <a:schemeClr val="bg1">
                    <a:lumMod val="50000"/>
                  </a:schemeClr>
                </a:solidFill>
                <a:latin typeface="Arial Nova" panose="020B0504020202020204" pitchFamily="34" charset="0"/>
              </a:rPr>
              <a:t>Trumbo P, Schlicker S, Yates AA, Poos M (2002).Dietary reference intakes for energy, carbohydrate, fiber, fat, fatty acids, cholesterol, protein and amino acids; Food and Nutrition Board of the Medicine, The National Academies.  J Am Diet Assoc 102(11).</a:t>
            </a:r>
            <a:endParaRPr lang="en-CA" sz="700" dirty="0">
              <a:solidFill>
                <a:schemeClr val="bg1">
                  <a:lumMod val="50000"/>
                </a:schemeClr>
              </a:solidFill>
              <a:latin typeface="Arial Nova" panose="020B0504020202020204" pitchFamily="34" charset="0"/>
            </a:endParaRPr>
          </a:p>
          <a:p>
            <a:pPr marL="228600" indent="-228600">
              <a:buAutoNum type="arabicPeriod"/>
            </a:pPr>
            <a:r>
              <a:rPr lang="en-US" sz="700" dirty="0">
                <a:solidFill>
                  <a:schemeClr val="bg1">
                    <a:lumMod val="50000"/>
                  </a:schemeClr>
                </a:solidFill>
                <a:latin typeface="Arial Nova" panose="020B0504020202020204" pitchFamily="34" charset="0"/>
              </a:rPr>
              <a:t>U.S. adults are not meeting recommended levels for fish and omega-3 fatty acid intake: results of an analysis using observational data from NHANES 2003–2008. The Nutrition Journal. Published online, April 2, 2014. doi: 10.1186/1475-2891-13-31</a:t>
            </a:r>
          </a:p>
          <a:p>
            <a:pPr marL="228600" indent="-228600">
              <a:buAutoNum type="arabicPeriod"/>
            </a:pPr>
            <a:r>
              <a:rPr lang="en-US" sz="700" dirty="0">
                <a:solidFill>
                  <a:schemeClr val="bg1">
                    <a:lumMod val="50000"/>
                  </a:schemeClr>
                </a:solidFill>
                <a:latin typeface="Arial Nova" panose="020B0504020202020204" pitchFamily="34" charset="0"/>
              </a:rPr>
              <a:t>The Preventable Causes of Death in the United States: Comparative Risk Assessment of Dietary, Lifestyle, and Metabolic Risk Factors. Published January 10, 2011. PLoS Med 8(1): 10.1371/annotation/0ef47acd-9dcc-4296-a897-872d182cde57. </a:t>
            </a:r>
          </a:p>
        </p:txBody>
      </p:sp>
      <p:sp>
        <p:nvSpPr>
          <p:cNvPr id="15" name="TextBox 14">
            <a:extLst>
              <a:ext uri="{FF2B5EF4-FFF2-40B4-BE49-F238E27FC236}">
                <a16:creationId xmlns:a16="http://schemas.microsoft.com/office/drawing/2014/main" id="{CEB60739-4166-429D-9B7C-91EA7A0BEAB6}"/>
              </a:ext>
            </a:extLst>
          </p:cNvPr>
          <p:cNvSpPr txBox="1"/>
          <p:nvPr/>
        </p:nvSpPr>
        <p:spPr>
          <a:xfrm>
            <a:off x="8614515" y="6426146"/>
            <a:ext cx="263214" cy="276999"/>
          </a:xfrm>
          <a:prstGeom prst="rect">
            <a:avLst/>
          </a:prstGeom>
          <a:noFill/>
        </p:spPr>
        <p:txBody>
          <a:bodyPr wrap="none" rtlCol="0">
            <a:spAutoFit/>
          </a:bodyPr>
          <a:lstStyle/>
          <a:p>
            <a:fld id="{B13BE172-93B7-4284-9EDF-410D09BBD11D}" type="slidenum">
              <a:rPr lang="en-CA" sz="1200" smtClean="0">
                <a:solidFill>
                  <a:schemeClr val="bg1"/>
                </a:solidFill>
              </a:rPr>
              <a:t>4</a:t>
            </a:fld>
            <a:endParaRPr lang="en-CA" sz="1200" dirty="0">
              <a:solidFill>
                <a:schemeClr val="bg1"/>
              </a:solidFill>
            </a:endParaRPr>
          </a:p>
        </p:txBody>
      </p:sp>
    </p:spTree>
    <p:extLst>
      <p:ext uri="{BB962C8B-B14F-4D97-AF65-F5344CB8AC3E}">
        <p14:creationId xmlns:p14="http://schemas.microsoft.com/office/powerpoint/2010/main" val="43421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6A1123B-0998-41C9-94A2-729360EE4A63}"/>
              </a:ext>
            </a:extLst>
          </p:cNvPr>
          <p:cNvSpPr txBox="1"/>
          <p:nvPr/>
        </p:nvSpPr>
        <p:spPr>
          <a:xfrm>
            <a:off x="422362" y="1077461"/>
            <a:ext cx="8286974" cy="3093283"/>
          </a:xfrm>
          <a:prstGeom prst="rect">
            <a:avLst/>
          </a:prstGeom>
          <a:noFill/>
        </p:spPr>
        <p:txBody>
          <a:bodyPr wrap="square" rtlCol="0">
            <a:spAutoFit/>
          </a:bodyPr>
          <a:lstStyle/>
          <a:p>
            <a:pPr marL="285750" indent="-285750">
              <a:lnSpc>
                <a:spcPct val="150000"/>
              </a:lnSpc>
              <a:spcBef>
                <a:spcPts val="600"/>
              </a:spcBef>
              <a:spcAft>
                <a:spcPts val="600"/>
              </a:spcAft>
              <a:buFont typeface="Arial" panose="020B0604020202020204" pitchFamily="34" charset="0"/>
              <a:buChar char="•"/>
            </a:pPr>
            <a:r>
              <a:rPr lang="en-US" sz="1600" dirty="0">
                <a:solidFill>
                  <a:schemeClr val="bg1">
                    <a:lumMod val="50000"/>
                  </a:schemeClr>
                </a:solidFill>
                <a:latin typeface="Arial Nova" panose="020B0504020202020204" pitchFamily="34" charset="0"/>
              </a:rPr>
              <a:t>Omega-3, -6 and -9 differ in function; Omega-6 and -9 are primarily used for energy, whereas Omega-3 is used for cell membrane function and other critical functions.</a:t>
            </a:r>
          </a:p>
          <a:p>
            <a:pPr marL="285750" indent="-285750">
              <a:lnSpc>
                <a:spcPct val="150000"/>
              </a:lnSpc>
              <a:spcBef>
                <a:spcPts val="600"/>
              </a:spcBef>
              <a:spcAft>
                <a:spcPts val="600"/>
              </a:spcAft>
              <a:buFont typeface="Arial" panose="020B0604020202020204" pitchFamily="34" charset="0"/>
              <a:buChar char="•"/>
            </a:pPr>
            <a:r>
              <a:rPr lang="en-US" sz="1600" dirty="0">
                <a:solidFill>
                  <a:schemeClr val="bg1">
                    <a:lumMod val="50000"/>
                  </a:schemeClr>
                </a:solidFill>
                <a:latin typeface="Arial Nova" panose="020B0504020202020204" pitchFamily="34" charset="0"/>
              </a:rPr>
              <a:t>Higher Omega-6 relative to Omega-3 is associated with various health risks, such as obesity</a:t>
            </a:r>
            <a:r>
              <a:rPr lang="en-US" sz="1600" baseline="30000" dirty="0">
                <a:solidFill>
                  <a:schemeClr val="bg1">
                    <a:lumMod val="50000"/>
                  </a:schemeClr>
                </a:solidFill>
                <a:latin typeface="Arial Nova" panose="020B0504020202020204" pitchFamily="34" charset="0"/>
              </a:rPr>
              <a:t>1</a:t>
            </a:r>
            <a:r>
              <a:rPr lang="en-US" sz="1600" dirty="0">
                <a:solidFill>
                  <a:schemeClr val="bg1">
                    <a:lumMod val="50000"/>
                  </a:schemeClr>
                </a:solidFill>
                <a:latin typeface="Arial Nova" panose="020B0504020202020204" pitchFamily="34" charset="0"/>
              </a:rPr>
              <a:t>, systemic inflammation, digestive disorders, arthritis and depression</a:t>
            </a:r>
            <a:r>
              <a:rPr lang="en-US" sz="1600" baseline="30000" dirty="0">
                <a:solidFill>
                  <a:schemeClr val="bg1">
                    <a:lumMod val="50000"/>
                  </a:schemeClr>
                </a:solidFill>
                <a:latin typeface="Arial Nova" panose="020B0504020202020204" pitchFamily="34" charset="0"/>
              </a:rPr>
              <a:t>2</a:t>
            </a:r>
            <a:r>
              <a:rPr lang="en-US" sz="1600" dirty="0">
                <a:solidFill>
                  <a:schemeClr val="bg1">
                    <a:lumMod val="50000"/>
                  </a:schemeClr>
                </a:solidFill>
                <a:latin typeface="Arial Nova" panose="020B0504020202020204" pitchFamily="34" charset="0"/>
              </a:rPr>
              <a:t>.</a:t>
            </a:r>
            <a:endParaRPr lang="en-US" sz="1600" baseline="30000" dirty="0">
              <a:solidFill>
                <a:schemeClr val="bg1">
                  <a:lumMod val="50000"/>
                </a:schemeClr>
              </a:solidFill>
              <a:latin typeface="Arial Nova" panose="020B0504020202020204" pitchFamily="34" charset="0"/>
            </a:endParaRPr>
          </a:p>
          <a:p>
            <a:pPr marL="285750" indent="-285750">
              <a:lnSpc>
                <a:spcPct val="150000"/>
              </a:lnSpc>
              <a:spcBef>
                <a:spcPts val="600"/>
              </a:spcBef>
              <a:spcAft>
                <a:spcPts val="600"/>
              </a:spcAft>
              <a:buFont typeface="Arial" panose="020B0604020202020204" pitchFamily="34" charset="0"/>
              <a:buChar char="•"/>
            </a:pPr>
            <a:r>
              <a:rPr lang="en-US" sz="1600" dirty="0">
                <a:solidFill>
                  <a:schemeClr val="bg1">
                    <a:lumMod val="50000"/>
                  </a:schemeClr>
                </a:solidFill>
                <a:latin typeface="Arial Nova" panose="020B0504020202020204" pitchFamily="34" charset="0"/>
              </a:rPr>
              <a:t>While the optimal ratio is 1:3 – 1:5,</a:t>
            </a:r>
            <a:r>
              <a:rPr lang="en-US" sz="1600" baseline="30000" dirty="0">
                <a:solidFill>
                  <a:schemeClr val="bg1">
                    <a:lumMod val="50000"/>
                  </a:schemeClr>
                </a:solidFill>
                <a:latin typeface="Arial Nova" panose="020B0504020202020204" pitchFamily="34" charset="0"/>
              </a:rPr>
              <a:t>3</a:t>
            </a:r>
            <a:r>
              <a:rPr lang="en-US" sz="1600" dirty="0">
                <a:solidFill>
                  <a:schemeClr val="bg1">
                    <a:lumMod val="50000"/>
                  </a:schemeClr>
                </a:solidFill>
                <a:latin typeface="Arial Nova" panose="020B0504020202020204" pitchFamily="34" charset="0"/>
              </a:rPr>
              <a:t> this ratio has skewed towards Omega-6 as the Western diet developed, including increases in vegetable oils and grain-fed livestock.</a:t>
            </a:r>
          </a:p>
          <a:p>
            <a:pPr marL="285750" indent="-285750">
              <a:lnSpc>
                <a:spcPct val="150000"/>
              </a:lnSpc>
              <a:spcBef>
                <a:spcPts val="600"/>
              </a:spcBef>
              <a:spcAft>
                <a:spcPts val="600"/>
              </a:spcAft>
              <a:buFont typeface="Arial" panose="020B0604020202020204" pitchFamily="34" charset="0"/>
              <a:buChar char="•"/>
            </a:pPr>
            <a:endParaRPr lang="en-US" sz="1600" dirty="0">
              <a:solidFill>
                <a:schemeClr val="bg1">
                  <a:lumMod val="50000"/>
                </a:schemeClr>
              </a:solidFill>
              <a:latin typeface="Arial Nova" panose="020B0504020202020204" pitchFamily="34" charset="0"/>
            </a:endParaRPr>
          </a:p>
        </p:txBody>
      </p:sp>
      <p:pic>
        <p:nvPicPr>
          <p:cNvPr id="6" name="Graphic 5">
            <a:extLst>
              <a:ext uri="{FF2B5EF4-FFF2-40B4-BE49-F238E27FC236}">
                <a16:creationId xmlns:a16="http://schemas.microsoft.com/office/drawing/2014/main" id="{DFCAA52A-0DAF-4D23-B413-1BCE237678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59126" y="172848"/>
            <a:ext cx="2013424" cy="543819"/>
          </a:xfrm>
          <a:prstGeom prst="rect">
            <a:avLst/>
          </a:prstGeom>
        </p:spPr>
      </p:pic>
      <p:sp>
        <p:nvSpPr>
          <p:cNvPr id="9" name="TextBox 8">
            <a:extLst>
              <a:ext uri="{FF2B5EF4-FFF2-40B4-BE49-F238E27FC236}">
                <a16:creationId xmlns:a16="http://schemas.microsoft.com/office/drawing/2014/main" id="{93494D49-7F4D-4932-9B51-86B29412DC20}"/>
              </a:ext>
            </a:extLst>
          </p:cNvPr>
          <p:cNvSpPr txBox="1"/>
          <p:nvPr/>
        </p:nvSpPr>
        <p:spPr>
          <a:xfrm>
            <a:off x="422361" y="249254"/>
            <a:ext cx="5597439" cy="461665"/>
          </a:xfrm>
          <a:prstGeom prst="rect">
            <a:avLst/>
          </a:prstGeom>
          <a:noFill/>
        </p:spPr>
        <p:txBody>
          <a:bodyPr wrap="square" rtlCol="0">
            <a:spAutoFit/>
          </a:bodyPr>
          <a:lstStyle/>
          <a:p>
            <a:r>
              <a:rPr lang="en-CA" sz="2400" b="1" dirty="0">
                <a:solidFill>
                  <a:srgbClr val="00793E"/>
                </a:solidFill>
                <a:latin typeface="Arial Nova" panose="020B0504020202020204" pitchFamily="34" charset="0"/>
              </a:rPr>
              <a:t>THE OMEGA-3/OMEGA-6 RATIO</a:t>
            </a:r>
            <a:endParaRPr lang="en-CA" sz="2400" dirty="0">
              <a:solidFill>
                <a:srgbClr val="00793E"/>
              </a:solidFill>
              <a:latin typeface="Arial Nova" panose="020B0504020202020204" pitchFamily="34" charset="0"/>
            </a:endParaRPr>
          </a:p>
        </p:txBody>
      </p:sp>
      <p:sp>
        <p:nvSpPr>
          <p:cNvPr id="10" name="Rectangle 9">
            <a:extLst>
              <a:ext uri="{FF2B5EF4-FFF2-40B4-BE49-F238E27FC236}">
                <a16:creationId xmlns:a16="http://schemas.microsoft.com/office/drawing/2014/main" id="{9D138A10-24BA-42B9-B13A-38ACF3C19693}"/>
              </a:ext>
            </a:extLst>
          </p:cNvPr>
          <p:cNvSpPr/>
          <p:nvPr/>
        </p:nvSpPr>
        <p:spPr>
          <a:xfrm>
            <a:off x="171450" y="710919"/>
            <a:ext cx="5848350" cy="45719"/>
          </a:xfrm>
          <a:prstGeom prst="rect">
            <a:avLst/>
          </a:prstGeom>
          <a:solidFill>
            <a:srgbClr val="F8B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CB841136-5656-48A3-B120-1B1787F01695}"/>
              </a:ext>
            </a:extLst>
          </p:cNvPr>
          <p:cNvSpPr/>
          <p:nvPr/>
        </p:nvSpPr>
        <p:spPr>
          <a:xfrm>
            <a:off x="171450" y="6444141"/>
            <a:ext cx="8801100" cy="241011"/>
          </a:xfrm>
          <a:prstGeom prst="rect">
            <a:avLst/>
          </a:prstGeom>
          <a:solidFill>
            <a:srgbClr val="A0C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TextBox 12">
            <a:extLst>
              <a:ext uri="{FF2B5EF4-FFF2-40B4-BE49-F238E27FC236}">
                <a16:creationId xmlns:a16="http://schemas.microsoft.com/office/drawing/2014/main" id="{1DB02726-6913-4580-B065-F70E72E04F85}"/>
              </a:ext>
            </a:extLst>
          </p:cNvPr>
          <p:cNvSpPr txBox="1"/>
          <p:nvPr/>
        </p:nvSpPr>
        <p:spPr>
          <a:xfrm>
            <a:off x="2242020" y="6444141"/>
            <a:ext cx="4806124" cy="253916"/>
          </a:xfrm>
          <a:prstGeom prst="rect">
            <a:avLst/>
          </a:prstGeom>
          <a:noFill/>
        </p:spPr>
        <p:txBody>
          <a:bodyPr wrap="none" rtlCol="0">
            <a:spAutoFit/>
          </a:bodyPr>
          <a:lstStyle/>
          <a:p>
            <a:pPr algn="ctr"/>
            <a:r>
              <a:rPr lang="en-CA" sz="1050" cap="all" spc="300" dirty="0">
                <a:solidFill>
                  <a:schemeClr val="bg1"/>
                </a:solidFill>
              </a:rPr>
              <a:t>PLANT-BASED OMEGA PRODUCTS FOR EVERYDAY USE</a:t>
            </a:r>
          </a:p>
        </p:txBody>
      </p:sp>
      <p:sp>
        <p:nvSpPr>
          <p:cNvPr id="14" name="TextBox 13">
            <a:extLst>
              <a:ext uri="{FF2B5EF4-FFF2-40B4-BE49-F238E27FC236}">
                <a16:creationId xmlns:a16="http://schemas.microsoft.com/office/drawing/2014/main" id="{0FA3056B-9354-4336-A7AA-9343D5CC9B6E}"/>
              </a:ext>
            </a:extLst>
          </p:cNvPr>
          <p:cNvSpPr txBox="1"/>
          <p:nvPr/>
        </p:nvSpPr>
        <p:spPr>
          <a:xfrm>
            <a:off x="422361" y="5678485"/>
            <a:ext cx="8445415" cy="738664"/>
          </a:xfrm>
          <a:prstGeom prst="rect">
            <a:avLst/>
          </a:prstGeom>
          <a:noFill/>
        </p:spPr>
        <p:txBody>
          <a:bodyPr wrap="square" rtlCol="0">
            <a:spAutoFit/>
          </a:bodyPr>
          <a:lstStyle/>
          <a:p>
            <a:r>
              <a:rPr lang="en-US" sz="700" b="1" dirty="0">
                <a:solidFill>
                  <a:schemeClr val="bg1">
                    <a:lumMod val="50000"/>
                  </a:schemeClr>
                </a:solidFill>
                <a:latin typeface="Arial Nova" panose="020B0504020202020204" pitchFamily="34" charset="0"/>
              </a:rPr>
              <a:t>References</a:t>
            </a:r>
          </a:p>
          <a:p>
            <a:pPr marL="228600" indent="-228600">
              <a:buAutoNum type="arabicPeriod"/>
            </a:pPr>
            <a:r>
              <a:rPr lang="en-US" sz="700" dirty="0">
                <a:solidFill>
                  <a:schemeClr val="bg1">
                    <a:lumMod val="50000"/>
                  </a:schemeClr>
                </a:solidFill>
                <a:latin typeface="Arial Nova" panose="020B0504020202020204" pitchFamily="34" charset="0"/>
              </a:rPr>
              <a:t>The importance of the ratio of omega-6/omega-3 essential fatty acids. Published October 2002. PMID: 12442909</a:t>
            </a:r>
          </a:p>
          <a:p>
            <a:pPr marL="228600" indent="-228600">
              <a:buAutoNum type="arabicPeriod"/>
            </a:pPr>
            <a:r>
              <a:rPr lang="en-US" sz="700" dirty="0">
                <a:solidFill>
                  <a:schemeClr val="bg1">
                    <a:lumMod val="50000"/>
                  </a:schemeClr>
                </a:solidFill>
                <a:latin typeface="Arial Nova" panose="020B0504020202020204" pitchFamily="34" charset="0"/>
              </a:rPr>
              <a:t>An Increase in the Omega-6/Omega-3 Fatty Acid Ratio Increases the Risk for Obesity. Published March 2016. PMID: 26950145</a:t>
            </a:r>
          </a:p>
          <a:p>
            <a:pPr marL="228600" indent="-228600">
              <a:buFontTx/>
              <a:buAutoNum type="arabicPeriod"/>
            </a:pPr>
            <a:r>
              <a:rPr lang="en-US" sz="700" dirty="0">
                <a:solidFill>
                  <a:schemeClr val="bg1">
                    <a:lumMod val="50000"/>
                  </a:schemeClr>
                </a:solidFill>
                <a:latin typeface="Arial Nova" panose="020B0504020202020204" pitchFamily="34" charset="0"/>
              </a:rPr>
              <a:t>The importance of the ratio of omega-6/omega-3 essential fatty acids. Published October 2002. PMID: 12442909</a:t>
            </a:r>
          </a:p>
          <a:p>
            <a:pPr marL="228600" indent="-228600">
              <a:buAutoNum type="arabicPeriod"/>
            </a:pPr>
            <a:r>
              <a:rPr lang="en-US" sz="700" dirty="0">
                <a:solidFill>
                  <a:schemeClr val="bg1">
                    <a:lumMod val="50000"/>
                  </a:schemeClr>
                </a:solidFill>
                <a:latin typeface="Arial Nova" panose="020B0504020202020204" pitchFamily="34" charset="0"/>
              </a:rPr>
              <a:t>Table source: The Importance of the Omega-6/Omega-3 Fatty Acid Ratio in Cardiovascular Disease and Other Chronic Diseases. Experimental Biology and Medicine. Published July 2008. DOI: 10.3181/0711-MR-311 </a:t>
            </a:r>
          </a:p>
        </p:txBody>
      </p:sp>
      <p:pic>
        <p:nvPicPr>
          <p:cNvPr id="5124" name="Picture 4" descr="Omega-6:Omega-3 Ratios in Various PopulationsÂ ">
            <a:extLst>
              <a:ext uri="{FF2B5EF4-FFF2-40B4-BE49-F238E27FC236}">
                <a16:creationId xmlns:a16="http://schemas.microsoft.com/office/drawing/2014/main" id="{A5CA7C67-4646-4079-9BDA-7B691B4154E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241" r="19288"/>
          <a:stretch/>
        </p:blipFill>
        <p:spPr bwMode="auto">
          <a:xfrm>
            <a:off x="3138482" y="3819269"/>
            <a:ext cx="3384658" cy="1663878"/>
          </a:xfrm>
          <a:prstGeom prst="rect">
            <a:avLst/>
          </a:prstGeom>
          <a:noFill/>
          <a:extLst>
            <a:ext uri="{909E8E84-426E-40DD-AFC4-6F175D3DCCD1}">
              <a14:hiddenFill xmlns:a14="http://schemas.microsoft.com/office/drawing/2010/main">
                <a:solidFill>
                  <a:srgbClr val="FFFFFF"/>
                </a:solidFill>
              </a14:hiddenFill>
            </a:ext>
          </a:extLst>
        </p:spPr>
      </p:pic>
      <p:sp>
        <p:nvSpPr>
          <p:cNvPr id="3" name="Arrow: Curved Left 2">
            <a:extLst>
              <a:ext uri="{FF2B5EF4-FFF2-40B4-BE49-F238E27FC236}">
                <a16:creationId xmlns:a16="http://schemas.microsoft.com/office/drawing/2014/main" id="{A5E22DC8-39A8-4942-B9C2-E9A7DC4B1240}"/>
              </a:ext>
            </a:extLst>
          </p:cNvPr>
          <p:cNvSpPr/>
          <p:nvPr/>
        </p:nvSpPr>
        <p:spPr>
          <a:xfrm>
            <a:off x="6263777" y="4209391"/>
            <a:ext cx="518726" cy="1241570"/>
          </a:xfrm>
          <a:prstGeom prst="curvedLeftArrow">
            <a:avLst/>
          </a:prstGeom>
          <a:solidFill>
            <a:srgbClr val="A0C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5" name="TextBox 14">
            <a:extLst>
              <a:ext uri="{FF2B5EF4-FFF2-40B4-BE49-F238E27FC236}">
                <a16:creationId xmlns:a16="http://schemas.microsoft.com/office/drawing/2014/main" id="{98A0678C-05F6-4354-942F-3C53F4765AB2}"/>
              </a:ext>
            </a:extLst>
          </p:cNvPr>
          <p:cNvSpPr txBox="1"/>
          <p:nvPr/>
        </p:nvSpPr>
        <p:spPr>
          <a:xfrm>
            <a:off x="8614515" y="6426146"/>
            <a:ext cx="263214" cy="276999"/>
          </a:xfrm>
          <a:prstGeom prst="rect">
            <a:avLst/>
          </a:prstGeom>
          <a:noFill/>
        </p:spPr>
        <p:txBody>
          <a:bodyPr wrap="none" rtlCol="0">
            <a:spAutoFit/>
          </a:bodyPr>
          <a:lstStyle/>
          <a:p>
            <a:fld id="{B13BE172-93B7-4284-9EDF-410D09BBD11D}" type="slidenum">
              <a:rPr lang="en-CA" sz="1200" smtClean="0">
                <a:solidFill>
                  <a:schemeClr val="bg1"/>
                </a:solidFill>
              </a:rPr>
              <a:t>5</a:t>
            </a:fld>
            <a:endParaRPr lang="en-CA" sz="1200" dirty="0">
              <a:solidFill>
                <a:schemeClr val="bg1"/>
              </a:solidFill>
            </a:endParaRPr>
          </a:p>
        </p:txBody>
      </p:sp>
    </p:spTree>
    <p:extLst>
      <p:ext uri="{BB962C8B-B14F-4D97-AF65-F5344CB8AC3E}">
        <p14:creationId xmlns:p14="http://schemas.microsoft.com/office/powerpoint/2010/main" val="1974557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FCAA52A-0DAF-4D23-B413-1BCE237678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59126" y="172848"/>
            <a:ext cx="2013424" cy="543819"/>
          </a:xfrm>
          <a:prstGeom prst="rect">
            <a:avLst/>
          </a:prstGeom>
        </p:spPr>
      </p:pic>
      <p:sp>
        <p:nvSpPr>
          <p:cNvPr id="9" name="TextBox 8">
            <a:extLst>
              <a:ext uri="{FF2B5EF4-FFF2-40B4-BE49-F238E27FC236}">
                <a16:creationId xmlns:a16="http://schemas.microsoft.com/office/drawing/2014/main" id="{93494D49-7F4D-4932-9B51-86B29412DC20}"/>
              </a:ext>
            </a:extLst>
          </p:cNvPr>
          <p:cNvSpPr txBox="1"/>
          <p:nvPr/>
        </p:nvSpPr>
        <p:spPr>
          <a:xfrm>
            <a:off x="422361" y="249254"/>
            <a:ext cx="5597439" cy="461665"/>
          </a:xfrm>
          <a:prstGeom prst="rect">
            <a:avLst/>
          </a:prstGeom>
          <a:noFill/>
        </p:spPr>
        <p:txBody>
          <a:bodyPr wrap="square" rtlCol="0">
            <a:spAutoFit/>
          </a:bodyPr>
          <a:lstStyle/>
          <a:p>
            <a:r>
              <a:rPr lang="en-CA" sz="2400" b="1" dirty="0">
                <a:solidFill>
                  <a:srgbClr val="00793E"/>
                </a:solidFill>
                <a:latin typeface="Arial Nova" panose="020B0504020202020204" pitchFamily="34" charset="0"/>
              </a:rPr>
              <a:t>WHY FLAXSEED OIL?</a:t>
            </a:r>
            <a:endParaRPr lang="en-CA" sz="2400" dirty="0">
              <a:solidFill>
                <a:srgbClr val="00793E"/>
              </a:solidFill>
              <a:latin typeface="Arial Nova" panose="020B0504020202020204" pitchFamily="34" charset="0"/>
            </a:endParaRPr>
          </a:p>
        </p:txBody>
      </p:sp>
      <p:sp>
        <p:nvSpPr>
          <p:cNvPr id="10" name="Rectangle 9">
            <a:extLst>
              <a:ext uri="{FF2B5EF4-FFF2-40B4-BE49-F238E27FC236}">
                <a16:creationId xmlns:a16="http://schemas.microsoft.com/office/drawing/2014/main" id="{9D138A10-24BA-42B9-B13A-38ACF3C19693}"/>
              </a:ext>
            </a:extLst>
          </p:cNvPr>
          <p:cNvSpPr/>
          <p:nvPr/>
        </p:nvSpPr>
        <p:spPr>
          <a:xfrm>
            <a:off x="171450" y="710919"/>
            <a:ext cx="5848350" cy="45719"/>
          </a:xfrm>
          <a:prstGeom prst="rect">
            <a:avLst/>
          </a:prstGeom>
          <a:solidFill>
            <a:srgbClr val="F8B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CB841136-5656-48A3-B120-1B1787F01695}"/>
              </a:ext>
            </a:extLst>
          </p:cNvPr>
          <p:cNvSpPr/>
          <p:nvPr/>
        </p:nvSpPr>
        <p:spPr>
          <a:xfrm>
            <a:off x="171450" y="6444141"/>
            <a:ext cx="8801100" cy="241011"/>
          </a:xfrm>
          <a:prstGeom prst="rect">
            <a:avLst/>
          </a:prstGeom>
          <a:solidFill>
            <a:srgbClr val="A0C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TextBox 12">
            <a:extLst>
              <a:ext uri="{FF2B5EF4-FFF2-40B4-BE49-F238E27FC236}">
                <a16:creationId xmlns:a16="http://schemas.microsoft.com/office/drawing/2014/main" id="{1DB02726-6913-4580-B065-F70E72E04F85}"/>
              </a:ext>
            </a:extLst>
          </p:cNvPr>
          <p:cNvSpPr txBox="1"/>
          <p:nvPr/>
        </p:nvSpPr>
        <p:spPr>
          <a:xfrm>
            <a:off x="2242020" y="6444141"/>
            <a:ext cx="4806124" cy="253916"/>
          </a:xfrm>
          <a:prstGeom prst="rect">
            <a:avLst/>
          </a:prstGeom>
          <a:noFill/>
        </p:spPr>
        <p:txBody>
          <a:bodyPr wrap="none" rtlCol="0">
            <a:spAutoFit/>
          </a:bodyPr>
          <a:lstStyle/>
          <a:p>
            <a:pPr algn="ctr"/>
            <a:r>
              <a:rPr lang="en-CA" sz="1050" cap="all" spc="300" dirty="0">
                <a:solidFill>
                  <a:schemeClr val="bg1"/>
                </a:solidFill>
              </a:rPr>
              <a:t>PLANT-BASED OMEGA PRODUCTS FOR EVERYDAY USE</a:t>
            </a:r>
          </a:p>
        </p:txBody>
      </p:sp>
      <p:pic>
        <p:nvPicPr>
          <p:cNvPr id="4098" name="Picture 2" descr="Oils Fatty Acid Content, healthy cooking oils, omega 6 foods that cause inflammation, what causes inflammation, inflammation in the body, what foods cause inflammation, foods that help with inflammation, inflammatory foods to avoid, is omega 6 bad">
            <a:extLst>
              <a:ext uri="{FF2B5EF4-FFF2-40B4-BE49-F238E27FC236}">
                <a16:creationId xmlns:a16="http://schemas.microsoft.com/office/drawing/2014/main" id="{8FEB1C9A-7764-4C9D-B624-5675655D9B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9062" y="1640673"/>
            <a:ext cx="4004021" cy="319631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B8637E4D-88A1-4104-9EC7-88F512AB3225}"/>
              </a:ext>
            </a:extLst>
          </p:cNvPr>
          <p:cNvSpPr txBox="1"/>
          <p:nvPr/>
        </p:nvSpPr>
        <p:spPr>
          <a:xfrm>
            <a:off x="422362" y="1029946"/>
            <a:ext cx="4292706" cy="5201489"/>
          </a:xfrm>
          <a:prstGeom prst="rect">
            <a:avLst/>
          </a:prstGeom>
          <a:noFill/>
        </p:spPr>
        <p:txBody>
          <a:bodyPr wrap="square" rtlCol="0">
            <a:spAutoFit/>
          </a:bodyPr>
          <a:lstStyle/>
          <a:p>
            <a:pPr marL="285750" indent="-285750">
              <a:lnSpc>
                <a:spcPct val="150000"/>
              </a:lnSpc>
              <a:spcBef>
                <a:spcPts val="600"/>
              </a:spcBef>
              <a:spcAft>
                <a:spcPts val="600"/>
              </a:spcAft>
              <a:buFont typeface="Arial" panose="020B0604020202020204" pitchFamily="34" charset="0"/>
              <a:buChar char="•"/>
            </a:pPr>
            <a:r>
              <a:rPr lang="en-US" sz="1600" dirty="0">
                <a:solidFill>
                  <a:schemeClr val="bg1">
                    <a:lumMod val="50000"/>
                  </a:schemeClr>
                </a:solidFill>
                <a:latin typeface="Arial Nova" panose="020B0504020202020204" pitchFamily="34" charset="0"/>
              </a:rPr>
              <a:t>LeanLife products are derived from high quality flaxseed oil, which yields the highest Omega-3 concentration of any plant source.</a:t>
            </a:r>
          </a:p>
          <a:p>
            <a:pPr marL="285750" indent="-285750">
              <a:lnSpc>
                <a:spcPct val="150000"/>
              </a:lnSpc>
              <a:spcBef>
                <a:spcPts val="600"/>
              </a:spcBef>
              <a:spcAft>
                <a:spcPts val="600"/>
              </a:spcAft>
              <a:buFont typeface="Arial" panose="020B0604020202020204" pitchFamily="34" charset="0"/>
              <a:buChar char="•"/>
            </a:pPr>
            <a:r>
              <a:rPr lang="en-US" sz="1600" dirty="0">
                <a:solidFill>
                  <a:schemeClr val="bg1">
                    <a:lumMod val="50000"/>
                  </a:schemeClr>
                </a:solidFill>
                <a:latin typeface="Arial Nova" panose="020B0504020202020204" pitchFamily="34" charset="0"/>
              </a:rPr>
              <a:t>Consumption of fish oil has been linked to mercury and selenium intake through fish contamination</a:t>
            </a:r>
            <a:r>
              <a:rPr lang="en-US" sz="1600" baseline="30000" dirty="0">
                <a:solidFill>
                  <a:schemeClr val="bg1">
                    <a:lumMod val="50000"/>
                  </a:schemeClr>
                </a:solidFill>
                <a:latin typeface="Arial Nova" panose="020B0504020202020204" pitchFamily="34" charset="0"/>
              </a:rPr>
              <a:t>1 </a:t>
            </a:r>
            <a:r>
              <a:rPr lang="en-US" sz="1600" dirty="0">
                <a:solidFill>
                  <a:schemeClr val="bg1">
                    <a:lumMod val="50000"/>
                  </a:schemeClr>
                </a:solidFill>
                <a:latin typeface="Arial Nova" panose="020B0504020202020204" pitchFamily="34" charset="0"/>
              </a:rPr>
              <a:t>with the EU warning that it can inhibit children’s development</a:t>
            </a:r>
            <a:r>
              <a:rPr lang="en-US" sz="1600" baseline="30000" dirty="0">
                <a:solidFill>
                  <a:schemeClr val="bg1">
                    <a:lumMod val="50000"/>
                  </a:schemeClr>
                </a:solidFill>
                <a:latin typeface="Arial Nova" panose="020B0504020202020204" pitchFamily="34" charset="0"/>
              </a:rPr>
              <a:t>2</a:t>
            </a:r>
            <a:r>
              <a:rPr lang="en-US" sz="1600" dirty="0">
                <a:solidFill>
                  <a:schemeClr val="bg1">
                    <a:lumMod val="50000"/>
                  </a:schemeClr>
                </a:solidFill>
                <a:latin typeface="Arial Nova" panose="020B0504020202020204" pitchFamily="34" charset="0"/>
              </a:rPr>
              <a:t>.</a:t>
            </a:r>
            <a:endParaRPr lang="en-US" sz="1600" baseline="30000" dirty="0">
              <a:solidFill>
                <a:schemeClr val="bg1">
                  <a:lumMod val="50000"/>
                </a:schemeClr>
              </a:solidFill>
              <a:latin typeface="Arial Nova" panose="020B0504020202020204" pitchFamily="34" charset="0"/>
            </a:endParaRPr>
          </a:p>
          <a:p>
            <a:pPr marL="285750" indent="-285750">
              <a:lnSpc>
                <a:spcPct val="150000"/>
              </a:lnSpc>
              <a:spcBef>
                <a:spcPts val="600"/>
              </a:spcBef>
              <a:spcAft>
                <a:spcPts val="600"/>
              </a:spcAft>
              <a:buFont typeface="Arial" panose="020B0604020202020204" pitchFamily="34" charset="0"/>
              <a:buChar char="•"/>
            </a:pPr>
            <a:r>
              <a:rPr lang="en-US" sz="1600" dirty="0">
                <a:solidFill>
                  <a:schemeClr val="bg1">
                    <a:lumMod val="50000"/>
                  </a:schemeClr>
                </a:solidFill>
                <a:latin typeface="Arial Nova" panose="020B0504020202020204" pitchFamily="34" charset="0"/>
              </a:rPr>
              <a:t>Flaxseed ranks level 1 on the trophic food chain vs. level 3 or 4 for fish-based Omega-3, ensuring higher environmental sustainability.</a:t>
            </a:r>
          </a:p>
          <a:p>
            <a:pPr marL="285750" indent="-285750">
              <a:lnSpc>
                <a:spcPct val="150000"/>
              </a:lnSpc>
              <a:spcBef>
                <a:spcPts val="600"/>
              </a:spcBef>
              <a:spcAft>
                <a:spcPts val="600"/>
              </a:spcAft>
              <a:buFont typeface="Arial" panose="020B0604020202020204" pitchFamily="34" charset="0"/>
              <a:buChar char="•"/>
            </a:pPr>
            <a:endParaRPr lang="en-US" sz="1600" baseline="30000" dirty="0">
              <a:solidFill>
                <a:srgbClr val="FF0000"/>
              </a:solidFill>
              <a:latin typeface="Arial Nova" panose="020B0504020202020204" pitchFamily="34" charset="0"/>
            </a:endParaRPr>
          </a:p>
        </p:txBody>
      </p:sp>
      <p:sp>
        <p:nvSpPr>
          <p:cNvPr id="16" name="TextBox 15">
            <a:extLst>
              <a:ext uri="{FF2B5EF4-FFF2-40B4-BE49-F238E27FC236}">
                <a16:creationId xmlns:a16="http://schemas.microsoft.com/office/drawing/2014/main" id="{D9E9FAE0-0B13-498F-89A7-E9992F4C1DC0}"/>
              </a:ext>
            </a:extLst>
          </p:cNvPr>
          <p:cNvSpPr txBox="1"/>
          <p:nvPr/>
        </p:nvSpPr>
        <p:spPr>
          <a:xfrm>
            <a:off x="8614515" y="6426146"/>
            <a:ext cx="263214" cy="276999"/>
          </a:xfrm>
          <a:prstGeom prst="rect">
            <a:avLst/>
          </a:prstGeom>
          <a:noFill/>
        </p:spPr>
        <p:txBody>
          <a:bodyPr wrap="none" rtlCol="0">
            <a:spAutoFit/>
          </a:bodyPr>
          <a:lstStyle/>
          <a:p>
            <a:fld id="{B13BE172-93B7-4284-9EDF-410D09BBD11D}" type="slidenum">
              <a:rPr lang="en-CA" sz="1200" smtClean="0">
                <a:solidFill>
                  <a:schemeClr val="bg1"/>
                </a:solidFill>
              </a:rPr>
              <a:t>6</a:t>
            </a:fld>
            <a:endParaRPr lang="en-CA" sz="1200" dirty="0">
              <a:solidFill>
                <a:schemeClr val="bg1"/>
              </a:solidFill>
            </a:endParaRPr>
          </a:p>
        </p:txBody>
      </p:sp>
      <p:sp>
        <p:nvSpPr>
          <p:cNvPr id="12" name="TextBox 11">
            <a:extLst>
              <a:ext uri="{FF2B5EF4-FFF2-40B4-BE49-F238E27FC236}">
                <a16:creationId xmlns:a16="http://schemas.microsoft.com/office/drawing/2014/main" id="{34AE8950-37AD-4F38-9B76-BBD25534BD38}"/>
              </a:ext>
            </a:extLst>
          </p:cNvPr>
          <p:cNvSpPr txBox="1"/>
          <p:nvPr/>
        </p:nvSpPr>
        <p:spPr>
          <a:xfrm>
            <a:off x="422361" y="5939332"/>
            <a:ext cx="8445415" cy="523220"/>
          </a:xfrm>
          <a:prstGeom prst="rect">
            <a:avLst/>
          </a:prstGeom>
          <a:noFill/>
        </p:spPr>
        <p:txBody>
          <a:bodyPr wrap="square" rtlCol="0">
            <a:spAutoFit/>
          </a:bodyPr>
          <a:lstStyle/>
          <a:p>
            <a:r>
              <a:rPr lang="en-US" sz="700" b="1" dirty="0">
                <a:solidFill>
                  <a:schemeClr val="bg1">
                    <a:lumMod val="50000"/>
                  </a:schemeClr>
                </a:solidFill>
                <a:latin typeface="Arial Nova" panose="020B0504020202020204" pitchFamily="34" charset="0"/>
              </a:rPr>
              <a:t>References</a:t>
            </a:r>
          </a:p>
          <a:p>
            <a:pPr marL="228600" indent="-228600">
              <a:buAutoNum type="arabicPeriod"/>
            </a:pPr>
            <a:r>
              <a:rPr lang="en-US" sz="700" dirty="0">
                <a:solidFill>
                  <a:schemeClr val="bg1">
                    <a:lumMod val="50000"/>
                  </a:schemeClr>
                </a:solidFill>
                <a:latin typeface="Arial Nova" panose="020B0504020202020204" pitchFamily="34" charset="0"/>
              </a:rPr>
              <a:t>Mercury, selenium and fish oils in marine food webs and implications for human health. Journal of the Marine Biological Association of the United Kingdom. Published February 2016. doi: </a:t>
            </a:r>
            <a:r>
              <a:rPr lang="en-US" sz="700" dirty="0">
                <a:solidFill>
                  <a:schemeClr val="bg1">
                    <a:lumMod val="50000"/>
                  </a:schemeClr>
                </a:solidFill>
                <a:latin typeface="Arial Nova" panose="020B0504020202020204" pitchFamily="34" charset="0"/>
                <a:hlinkClick r:id="rId6"/>
              </a:rPr>
              <a:t>https://doi.org/10.1017/S0025315415001356</a:t>
            </a:r>
            <a:r>
              <a:rPr lang="en-US" sz="700" dirty="0">
                <a:solidFill>
                  <a:schemeClr val="bg1">
                    <a:lumMod val="50000"/>
                  </a:schemeClr>
                </a:solidFill>
                <a:latin typeface="Arial Nova" panose="020B0504020202020204" pitchFamily="34" charset="0"/>
              </a:rPr>
              <a:t> </a:t>
            </a:r>
          </a:p>
          <a:p>
            <a:pPr marL="228600" indent="-228600">
              <a:buAutoNum type="arabicPeriod"/>
            </a:pPr>
            <a:r>
              <a:rPr lang="en-US" sz="700" dirty="0">
                <a:solidFill>
                  <a:schemeClr val="bg1">
                    <a:lumMod val="50000"/>
                  </a:schemeClr>
                </a:solidFill>
                <a:latin typeface="Arial Nova" panose="020B0504020202020204" pitchFamily="34" charset="0"/>
              </a:rPr>
              <a:t>Questions and answers: EU mercury policy and the ratification of the Minamata Convention. Published May 18, 2017. </a:t>
            </a:r>
            <a:r>
              <a:rPr lang="en-US" sz="700" dirty="0">
                <a:solidFill>
                  <a:schemeClr val="bg1">
                    <a:lumMod val="50000"/>
                  </a:schemeClr>
                </a:solidFill>
                <a:latin typeface="Arial Nova" panose="020B0504020202020204" pitchFamily="34" charset="0"/>
                <a:hlinkClick r:id="rId7"/>
              </a:rPr>
              <a:t>http://europa.eu/rapid/press-release_MEMO-17-1344_en.htm</a:t>
            </a:r>
            <a:r>
              <a:rPr lang="en-US" sz="700" dirty="0">
                <a:solidFill>
                  <a:schemeClr val="bg1">
                    <a:lumMod val="50000"/>
                  </a:schemeClr>
                </a:solidFill>
                <a:latin typeface="Arial Nova" panose="020B0504020202020204" pitchFamily="34" charset="0"/>
              </a:rPr>
              <a:t> </a:t>
            </a:r>
          </a:p>
        </p:txBody>
      </p:sp>
      <p:sp>
        <p:nvSpPr>
          <p:cNvPr id="2" name="Rectangle 1">
            <a:extLst>
              <a:ext uri="{FF2B5EF4-FFF2-40B4-BE49-F238E27FC236}">
                <a16:creationId xmlns:a16="http://schemas.microsoft.com/office/drawing/2014/main" id="{8B4A6EB1-792E-4EC8-B73B-422A8A15D2CB}"/>
              </a:ext>
            </a:extLst>
          </p:cNvPr>
          <p:cNvSpPr/>
          <p:nvPr/>
        </p:nvSpPr>
        <p:spPr>
          <a:xfrm>
            <a:off x="4759714" y="2083677"/>
            <a:ext cx="4118015" cy="168636"/>
          </a:xfrm>
          <a:prstGeom prst="rect">
            <a:avLst/>
          </a:prstGeom>
          <a:noFill/>
          <a:ln w="25400">
            <a:solidFill>
              <a:srgbClr val="0079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354597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FCAA52A-0DAF-4D23-B413-1BCE237678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59126" y="172848"/>
            <a:ext cx="2013424" cy="543819"/>
          </a:xfrm>
          <a:prstGeom prst="rect">
            <a:avLst/>
          </a:prstGeom>
        </p:spPr>
      </p:pic>
      <p:sp>
        <p:nvSpPr>
          <p:cNvPr id="9" name="TextBox 8">
            <a:extLst>
              <a:ext uri="{FF2B5EF4-FFF2-40B4-BE49-F238E27FC236}">
                <a16:creationId xmlns:a16="http://schemas.microsoft.com/office/drawing/2014/main" id="{93494D49-7F4D-4932-9B51-86B29412DC20}"/>
              </a:ext>
            </a:extLst>
          </p:cNvPr>
          <p:cNvSpPr txBox="1"/>
          <p:nvPr/>
        </p:nvSpPr>
        <p:spPr>
          <a:xfrm>
            <a:off x="422361" y="249254"/>
            <a:ext cx="5597439" cy="461665"/>
          </a:xfrm>
          <a:prstGeom prst="rect">
            <a:avLst/>
          </a:prstGeom>
          <a:noFill/>
        </p:spPr>
        <p:txBody>
          <a:bodyPr wrap="square" rtlCol="0">
            <a:spAutoFit/>
          </a:bodyPr>
          <a:lstStyle/>
          <a:p>
            <a:r>
              <a:rPr lang="en-CA" sz="2400" b="1" dirty="0">
                <a:solidFill>
                  <a:srgbClr val="00793E"/>
                </a:solidFill>
                <a:latin typeface="Arial Nova" panose="020B0504020202020204" pitchFamily="34" charset="0"/>
              </a:rPr>
              <a:t>THE LEANLIFE ADVANTAGE</a:t>
            </a:r>
            <a:endParaRPr lang="en-CA" sz="2400" dirty="0">
              <a:solidFill>
                <a:srgbClr val="00793E"/>
              </a:solidFill>
              <a:latin typeface="Arial Nova" panose="020B0504020202020204" pitchFamily="34" charset="0"/>
            </a:endParaRPr>
          </a:p>
        </p:txBody>
      </p:sp>
      <p:sp>
        <p:nvSpPr>
          <p:cNvPr id="10" name="Rectangle 9">
            <a:extLst>
              <a:ext uri="{FF2B5EF4-FFF2-40B4-BE49-F238E27FC236}">
                <a16:creationId xmlns:a16="http://schemas.microsoft.com/office/drawing/2014/main" id="{9D138A10-24BA-42B9-B13A-38ACF3C19693}"/>
              </a:ext>
            </a:extLst>
          </p:cNvPr>
          <p:cNvSpPr/>
          <p:nvPr/>
        </p:nvSpPr>
        <p:spPr>
          <a:xfrm>
            <a:off x="171450" y="710919"/>
            <a:ext cx="5848350" cy="45719"/>
          </a:xfrm>
          <a:prstGeom prst="rect">
            <a:avLst/>
          </a:prstGeom>
          <a:solidFill>
            <a:srgbClr val="F8B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CB841136-5656-48A3-B120-1B1787F01695}"/>
              </a:ext>
            </a:extLst>
          </p:cNvPr>
          <p:cNvSpPr/>
          <p:nvPr/>
        </p:nvSpPr>
        <p:spPr>
          <a:xfrm>
            <a:off x="171450" y="6444141"/>
            <a:ext cx="8801100" cy="241011"/>
          </a:xfrm>
          <a:prstGeom prst="rect">
            <a:avLst/>
          </a:prstGeom>
          <a:solidFill>
            <a:srgbClr val="A0C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TextBox 12">
            <a:extLst>
              <a:ext uri="{FF2B5EF4-FFF2-40B4-BE49-F238E27FC236}">
                <a16:creationId xmlns:a16="http://schemas.microsoft.com/office/drawing/2014/main" id="{1DB02726-6913-4580-B065-F70E72E04F85}"/>
              </a:ext>
            </a:extLst>
          </p:cNvPr>
          <p:cNvSpPr txBox="1"/>
          <p:nvPr/>
        </p:nvSpPr>
        <p:spPr>
          <a:xfrm>
            <a:off x="2242020" y="6444141"/>
            <a:ext cx="4806124" cy="253916"/>
          </a:xfrm>
          <a:prstGeom prst="rect">
            <a:avLst/>
          </a:prstGeom>
          <a:noFill/>
        </p:spPr>
        <p:txBody>
          <a:bodyPr wrap="none" rtlCol="0">
            <a:spAutoFit/>
          </a:bodyPr>
          <a:lstStyle/>
          <a:p>
            <a:pPr algn="ctr"/>
            <a:r>
              <a:rPr lang="en-CA" sz="1050" cap="all" spc="300" dirty="0">
                <a:solidFill>
                  <a:schemeClr val="bg1"/>
                </a:solidFill>
              </a:rPr>
              <a:t>PLANT-BASED OMEGA PRODUCTS FOR EVERYDAY USE</a:t>
            </a:r>
          </a:p>
        </p:txBody>
      </p:sp>
      <p:sp>
        <p:nvSpPr>
          <p:cNvPr id="15" name="TextBox 14">
            <a:extLst>
              <a:ext uri="{FF2B5EF4-FFF2-40B4-BE49-F238E27FC236}">
                <a16:creationId xmlns:a16="http://schemas.microsoft.com/office/drawing/2014/main" id="{B8637E4D-88A1-4104-9EC7-88F512AB3225}"/>
              </a:ext>
            </a:extLst>
          </p:cNvPr>
          <p:cNvSpPr txBox="1"/>
          <p:nvPr/>
        </p:nvSpPr>
        <p:spPr>
          <a:xfrm>
            <a:off x="422361" y="1073919"/>
            <a:ext cx="8286975" cy="5093830"/>
          </a:xfrm>
          <a:prstGeom prst="rect">
            <a:avLst/>
          </a:prstGeom>
          <a:noFill/>
        </p:spPr>
        <p:txBody>
          <a:bodyPr wrap="square" rtlCol="0">
            <a:spAutoFit/>
          </a:bodyPr>
          <a:lstStyle/>
          <a:p>
            <a:pPr marL="285750" indent="-285750">
              <a:lnSpc>
                <a:spcPct val="150000"/>
              </a:lnSpc>
              <a:spcBef>
                <a:spcPts val="600"/>
              </a:spcBef>
              <a:spcAft>
                <a:spcPts val="600"/>
              </a:spcAft>
              <a:buFont typeface="Arial" panose="020B0604020202020204" pitchFamily="34" charset="0"/>
              <a:buChar char="•"/>
            </a:pPr>
            <a:r>
              <a:rPr lang="en-US" sz="1600" b="1" dirty="0">
                <a:solidFill>
                  <a:schemeClr val="bg1">
                    <a:lumMod val="50000"/>
                  </a:schemeClr>
                </a:solidFill>
                <a:latin typeface="Arial Nova" panose="020B0504020202020204" pitchFamily="34" charset="0"/>
              </a:rPr>
              <a:t>Proprietary method to make safe form of Omega-3. </a:t>
            </a:r>
            <a:r>
              <a:rPr lang="en-US" sz="1600" dirty="0">
                <a:solidFill>
                  <a:schemeClr val="bg1">
                    <a:lumMod val="50000"/>
                  </a:schemeClr>
                </a:solidFill>
                <a:latin typeface="Arial Nova" panose="020B0504020202020204" pitchFamily="34" charset="0"/>
              </a:rPr>
              <a:t>Ethyl esters included in the LeanLife products are the only US FDA-approved source of Omega-3 essential unsaturated fatty acids that do not interfere with blood clotting, as some Omega-3 fatty acids from fish oil do.</a:t>
            </a:r>
          </a:p>
          <a:p>
            <a:pPr marL="285750" indent="-285750">
              <a:lnSpc>
                <a:spcPct val="150000"/>
              </a:lnSpc>
              <a:spcBef>
                <a:spcPts val="600"/>
              </a:spcBef>
              <a:spcAft>
                <a:spcPts val="600"/>
              </a:spcAft>
              <a:buFont typeface="Arial" panose="020B0604020202020204" pitchFamily="34" charset="0"/>
              <a:buChar char="•"/>
            </a:pPr>
            <a:r>
              <a:rPr lang="en-US" sz="1600" b="1" dirty="0">
                <a:solidFill>
                  <a:schemeClr val="bg1">
                    <a:lumMod val="50000"/>
                  </a:schemeClr>
                </a:solidFill>
                <a:latin typeface="Arial Nova" panose="020B0504020202020204" pitchFamily="34" charset="0"/>
              </a:rPr>
              <a:t>Stability in character and taste</a:t>
            </a:r>
            <a:r>
              <a:rPr lang="en-US" sz="1600" dirty="0">
                <a:solidFill>
                  <a:schemeClr val="bg1">
                    <a:lumMod val="50000"/>
                  </a:schemeClr>
                </a:solidFill>
                <a:latin typeface="Arial Nova" panose="020B0504020202020204" pitchFamily="34" charset="0"/>
              </a:rPr>
              <a:t>. LeanLife Omega-3 does not have any taste and can be used in high-temperature (baking) or low-temp (frozen food) product offerings.</a:t>
            </a:r>
            <a:endParaRPr lang="en-US" sz="1600" b="1" dirty="0">
              <a:solidFill>
                <a:schemeClr val="bg1">
                  <a:lumMod val="50000"/>
                </a:schemeClr>
              </a:solidFill>
              <a:latin typeface="Arial Nova" panose="020B0504020202020204" pitchFamily="34" charset="0"/>
            </a:endParaRPr>
          </a:p>
          <a:p>
            <a:pPr marL="285750" indent="-285750">
              <a:lnSpc>
                <a:spcPct val="150000"/>
              </a:lnSpc>
              <a:spcBef>
                <a:spcPts val="600"/>
              </a:spcBef>
              <a:spcAft>
                <a:spcPts val="600"/>
              </a:spcAft>
              <a:buFont typeface="Arial" panose="020B0604020202020204" pitchFamily="34" charset="0"/>
              <a:buChar char="•"/>
            </a:pPr>
            <a:r>
              <a:rPr lang="en-US" sz="1600" b="1" dirty="0">
                <a:solidFill>
                  <a:schemeClr val="bg1">
                    <a:lumMod val="50000"/>
                  </a:schemeClr>
                </a:solidFill>
                <a:latin typeface="Arial Nova" panose="020B0504020202020204" pitchFamily="34" charset="0"/>
              </a:rPr>
              <a:t>Highly concentrated Omega-3 intake. </a:t>
            </a:r>
            <a:r>
              <a:rPr lang="en-US" sz="1600" dirty="0">
                <a:solidFill>
                  <a:schemeClr val="bg1">
                    <a:lumMod val="50000"/>
                  </a:schemeClr>
                </a:solidFill>
                <a:latin typeface="Arial Nova" panose="020B0504020202020204" pitchFamily="34" charset="0"/>
              </a:rPr>
              <a:t>One 4 ml dose (less than a teaspoon) of LeanLife product contains </a:t>
            </a:r>
            <a:r>
              <a:rPr lang="en-US" sz="1600" u="sng" dirty="0">
                <a:solidFill>
                  <a:schemeClr val="bg1">
                    <a:lumMod val="50000"/>
                  </a:schemeClr>
                </a:solidFill>
                <a:latin typeface="Arial Nova" panose="020B0504020202020204" pitchFamily="34" charset="0"/>
              </a:rPr>
              <a:t>1760 mg of Omega-3</a:t>
            </a:r>
            <a:r>
              <a:rPr lang="en-US" sz="1600" dirty="0">
                <a:solidFill>
                  <a:schemeClr val="bg1">
                    <a:lumMod val="50000"/>
                  </a:schemeClr>
                </a:solidFill>
                <a:latin typeface="Arial Nova" panose="020B0504020202020204" pitchFamily="34" charset="0"/>
              </a:rPr>
              <a:t>, equivalent to eating 1 kg of cod fish.</a:t>
            </a:r>
          </a:p>
          <a:p>
            <a:pPr marL="285750" indent="-285750">
              <a:lnSpc>
                <a:spcPct val="150000"/>
              </a:lnSpc>
              <a:spcBef>
                <a:spcPts val="600"/>
              </a:spcBef>
              <a:spcAft>
                <a:spcPts val="600"/>
              </a:spcAft>
              <a:buFont typeface="Arial" panose="020B0604020202020204" pitchFamily="34" charset="0"/>
              <a:buChar char="•"/>
            </a:pPr>
            <a:r>
              <a:rPr lang="en-US" sz="1600" b="1" dirty="0">
                <a:solidFill>
                  <a:schemeClr val="bg1">
                    <a:lumMod val="50000"/>
                  </a:schemeClr>
                </a:solidFill>
                <a:latin typeface="Arial Nova" panose="020B0504020202020204" pitchFamily="34" charset="0"/>
              </a:rPr>
              <a:t>Does not need refrigeration, preservatives and antioxidants</a:t>
            </a:r>
            <a:r>
              <a:rPr lang="en-US" sz="1600" dirty="0">
                <a:solidFill>
                  <a:schemeClr val="bg1">
                    <a:lumMod val="50000"/>
                  </a:schemeClr>
                </a:solidFill>
                <a:latin typeface="Arial Nova" panose="020B0504020202020204" pitchFamily="34" charset="0"/>
              </a:rPr>
              <a:t>, simplifying the food making process by make it less prone to oxidation, peroxidation, epoxidation, hyperoxide formation and the isomerisation processes.</a:t>
            </a:r>
          </a:p>
          <a:p>
            <a:pPr marL="285750" indent="-285750">
              <a:lnSpc>
                <a:spcPct val="150000"/>
              </a:lnSpc>
              <a:spcBef>
                <a:spcPts val="600"/>
              </a:spcBef>
              <a:spcAft>
                <a:spcPts val="600"/>
              </a:spcAft>
              <a:buFont typeface="Arial" panose="020B0604020202020204" pitchFamily="34" charset="0"/>
              <a:buChar char="•"/>
            </a:pPr>
            <a:endParaRPr lang="en-US" sz="1600" b="1" dirty="0">
              <a:solidFill>
                <a:schemeClr val="bg1">
                  <a:lumMod val="50000"/>
                </a:schemeClr>
              </a:solidFill>
              <a:latin typeface="Arial Nova" panose="020B0504020202020204" pitchFamily="34" charset="0"/>
            </a:endParaRPr>
          </a:p>
        </p:txBody>
      </p:sp>
      <p:sp>
        <p:nvSpPr>
          <p:cNvPr id="14" name="TextBox 13">
            <a:extLst>
              <a:ext uri="{FF2B5EF4-FFF2-40B4-BE49-F238E27FC236}">
                <a16:creationId xmlns:a16="http://schemas.microsoft.com/office/drawing/2014/main" id="{1D48A813-36D0-4617-A5DD-1C9BF436372A}"/>
              </a:ext>
            </a:extLst>
          </p:cNvPr>
          <p:cNvSpPr txBox="1"/>
          <p:nvPr/>
        </p:nvSpPr>
        <p:spPr>
          <a:xfrm>
            <a:off x="8614515" y="6426146"/>
            <a:ext cx="263214" cy="276999"/>
          </a:xfrm>
          <a:prstGeom prst="rect">
            <a:avLst/>
          </a:prstGeom>
          <a:noFill/>
        </p:spPr>
        <p:txBody>
          <a:bodyPr wrap="none" rtlCol="0">
            <a:spAutoFit/>
          </a:bodyPr>
          <a:lstStyle/>
          <a:p>
            <a:fld id="{B13BE172-93B7-4284-9EDF-410D09BBD11D}" type="slidenum">
              <a:rPr lang="en-CA" sz="1200" smtClean="0">
                <a:solidFill>
                  <a:schemeClr val="bg1"/>
                </a:solidFill>
              </a:rPr>
              <a:t>7</a:t>
            </a:fld>
            <a:endParaRPr lang="en-CA" sz="1200" dirty="0">
              <a:solidFill>
                <a:schemeClr val="bg1"/>
              </a:solidFill>
            </a:endParaRPr>
          </a:p>
        </p:txBody>
      </p:sp>
    </p:spTree>
    <p:extLst>
      <p:ext uri="{BB962C8B-B14F-4D97-AF65-F5344CB8AC3E}">
        <p14:creationId xmlns:p14="http://schemas.microsoft.com/office/powerpoint/2010/main" val="2945289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FCAA52A-0DAF-4D23-B413-1BCE237678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59126" y="172848"/>
            <a:ext cx="2013424" cy="543819"/>
          </a:xfrm>
          <a:prstGeom prst="rect">
            <a:avLst/>
          </a:prstGeom>
        </p:spPr>
      </p:pic>
      <p:sp>
        <p:nvSpPr>
          <p:cNvPr id="9" name="TextBox 8">
            <a:extLst>
              <a:ext uri="{FF2B5EF4-FFF2-40B4-BE49-F238E27FC236}">
                <a16:creationId xmlns:a16="http://schemas.microsoft.com/office/drawing/2014/main" id="{93494D49-7F4D-4932-9B51-86B29412DC20}"/>
              </a:ext>
            </a:extLst>
          </p:cNvPr>
          <p:cNvSpPr txBox="1"/>
          <p:nvPr/>
        </p:nvSpPr>
        <p:spPr>
          <a:xfrm>
            <a:off x="422361" y="249254"/>
            <a:ext cx="5597439" cy="461665"/>
          </a:xfrm>
          <a:prstGeom prst="rect">
            <a:avLst/>
          </a:prstGeom>
          <a:noFill/>
        </p:spPr>
        <p:txBody>
          <a:bodyPr wrap="square" rtlCol="0">
            <a:spAutoFit/>
          </a:bodyPr>
          <a:lstStyle/>
          <a:p>
            <a:r>
              <a:rPr lang="en-CA" sz="2400" b="1" dirty="0">
                <a:solidFill>
                  <a:srgbClr val="00793E"/>
                </a:solidFill>
                <a:latin typeface="Arial Nova" panose="020B0504020202020204" pitchFamily="34" charset="0"/>
              </a:rPr>
              <a:t>LEANLIFE APPLICATIONS</a:t>
            </a:r>
            <a:endParaRPr lang="en-CA" sz="2400" dirty="0">
              <a:solidFill>
                <a:srgbClr val="00793E"/>
              </a:solidFill>
              <a:latin typeface="Arial Nova" panose="020B0504020202020204" pitchFamily="34" charset="0"/>
            </a:endParaRPr>
          </a:p>
        </p:txBody>
      </p:sp>
      <p:sp>
        <p:nvSpPr>
          <p:cNvPr id="10" name="Rectangle 9">
            <a:extLst>
              <a:ext uri="{FF2B5EF4-FFF2-40B4-BE49-F238E27FC236}">
                <a16:creationId xmlns:a16="http://schemas.microsoft.com/office/drawing/2014/main" id="{9D138A10-24BA-42B9-B13A-38ACF3C19693}"/>
              </a:ext>
            </a:extLst>
          </p:cNvPr>
          <p:cNvSpPr/>
          <p:nvPr/>
        </p:nvSpPr>
        <p:spPr>
          <a:xfrm>
            <a:off x="171450" y="710919"/>
            <a:ext cx="5848350" cy="45719"/>
          </a:xfrm>
          <a:prstGeom prst="rect">
            <a:avLst/>
          </a:prstGeom>
          <a:solidFill>
            <a:srgbClr val="F8B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CB841136-5656-48A3-B120-1B1787F01695}"/>
              </a:ext>
            </a:extLst>
          </p:cNvPr>
          <p:cNvSpPr/>
          <p:nvPr/>
        </p:nvSpPr>
        <p:spPr>
          <a:xfrm>
            <a:off x="171450" y="6444141"/>
            <a:ext cx="8801100" cy="241011"/>
          </a:xfrm>
          <a:prstGeom prst="rect">
            <a:avLst/>
          </a:prstGeom>
          <a:solidFill>
            <a:srgbClr val="A0C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TextBox 12">
            <a:extLst>
              <a:ext uri="{FF2B5EF4-FFF2-40B4-BE49-F238E27FC236}">
                <a16:creationId xmlns:a16="http://schemas.microsoft.com/office/drawing/2014/main" id="{1DB02726-6913-4580-B065-F70E72E04F85}"/>
              </a:ext>
            </a:extLst>
          </p:cNvPr>
          <p:cNvSpPr txBox="1"/>
          <p:nvPr/>
        </p:nvSpPr>
        <p:spPr>
          <a:xfrm>
            <a:off x="2242020" y="6444141"/>
            <a:ext cx="4806124" cy="253916"/>
          </a:xfrm>
          <a:prstGeom prst="rect">
            <a:avLst/>
          </a:prstGeom>
          <a:noFill/>
        </p:spPr>
        <p:txBody>
          <a:bodyPr wrap="none" rtlCol="0">
            <a:spAutoFit/>
          </a:bodyPr>
          <a:lstStyle/>
          <a:p>
            <a:pPr algn="ctr"/>
            <a:r>
              <a:rPr lang="en-CA" sz="1050" cap="all" spc="300" dirty="0">
                <a:solidFill>
                  <a:schemeClr val="bg1"/>
                </a:solidFill>
              </a:rPr>
              <a:t>PLANT-BASED OMEGA PRODUCTS FOR EVERYDAY USE</a:t>
            </a:r>
          </a:p>
        </p:txBody>
      </p:sp>
      <p:sp>
        <p:nvSpPr>
          <p:cNvPr id="15" name="TextBox 14">
            <a:extLst>
              <a:ext uri="{FF2B5EF4-FFF2-40B4-BE49-F238E27FC236}">
                <a16:creationId xmlns:a16="http://schemas.microsoft.com/office/drawing/2014/main" id="{B8637E4D-88A1-4104-9EC7-88F512AB3225}"/>
              </a:ext>
            </a:extLst>
          </p:cNvPr>
          <p:cNvSpPr txBox="1"/>
          <p:nvPr/>
        </p:nvSpPr>
        <p:spPr>
          <a:xfrm>
            <a:off x="422361" y="1218303"/>
            <a:ext cx="8286975" cy="5186163"/>
          </a:xfrm>
          <a:prstGeom prst="rect">
            <a:avLst/>
          </a:prstGeom>
          <a:noFill/>
        </p:spPr>
        <p:txBody>
          <a:bodyPr wrap="square" rtlCol="0">
            <a:spAutoFit/>
          </a:bodyPr>
          <a:lstStyle/>
          <a:p>
            <a:pPr marL="285750" indent="-285750">
              <a:lnSpc>
                <a:spcPct val="150000"/>
              </a:lnSpc>
              <a:spcBef>
                <a:spcPts val="600"/>
              </a:spcBef>
              <a:spcAft>
                <a:spcPts val="600"/>
              </a:spcAft>
              <a:buFont typeface="Arial" panose="020B0604020202020204" pitchFamily="34" charset="0"/>
              <a:buChar char="•"/>
            </a:pPr>
            <a:r>
              <a:rPr lang="en-US" sz="1600" dirty="0">
                <a:solidFill>
                  <a:schemeClr val="bg1">
                    <a:lumMod val="50000"/>
                  </a:schemeClr>
                </a:solidFill>
                <a:latin typeface="Arial Nova" panose="020B0504020202020204" pitchFamily="34" charset="0"/>
              </a:rPr>
              <a:t>LeanLife products can be used to make a variety of nutritious items: </a:t>
            </a:r>
          </a:p>
          <a:p>
            <a:pPr marL="742950" lvl="1" indent="-285750">
              <a:lnSpc>
                <a:spcPct val="150000"/>
              </a:lnSpc>
              <a:spcBef>
                <a:spcPts val="600"/>
              </a:spcBef>
              <a:spcAft>
                <a:spcPts val="600"/>
              </a:spcAft>
              <a:buFont typeface="Arial" panose="020B0604020202020204" pitchFamily="34" charset="0"/>
              <a:buChar char="•"/>
            </a:pPr>
            <a:r>
              <a:rPr lang="en-US" sz="1600" b="1" dirty="0">
                <a:solidFill>
                  <a:schemeClr val="bg1">
                    <a:lumMod val="50000"/>
                  </a:schemeClr>
                </a:solidFill>
                <a:latin typeface="Arial Nova" panose="020B0504020202020204" pitchFamily="34" charset="0"/>
              </a:rPr>
              <a:t>Food: </a:t>
            </a:r>
            <a:r>
              <a:rPr lang="en-US" sz="1600" dirty="0">
                <a:solidFill>
                  <a:schemeClr val="bg1">
                    <a:lumMod val="50000"/>
                  </a:schemeClr>
                </a:solidFill>
                <a:latin typeface="Arial Nova" panose="020B0504020202020204" pitchFamily="34" charset="0"/>
              </a:rPr>
              <a:t>Baked goods, sauces &amp; dips, desserts, condiments, bars, cheese, butter, processed meats, noodles, infant formula</a:t>
            </a:r>
          </a:p>
          <a:p>
            <a:pPr marL="742950" lvl="1" indent="-285750">
              <a:lnSpc>
                <a:spcPct val="150000"/>
              </a:lnSpc>
              <a:spcBef>
                <a:spcPts val="600"/>
              </a:spcBef>
              <a:spcAft>
                <a:spcPts val="600"/>
              </a:spcAft>
              <a:buFont typeface="Arial" panose="020B0604020202020204" pitchFamily="34" charset="0"/>
              <a:buChar char="•"/>
            </a:pPr>
            <a:r>
              <a:rPr lang="en-US" sz="1600" b="1" dirty="0">
                <a:solidFill>
                  <a:schemeClr val="bg1">
                    <a:lumMod val="50000"/>
                  </a:schemeClr>
                </a:solidFill>
                <a:latin typeface="Arial Nova" panose="020B0504020202020204" pitchFamily="34" charset="0"/>
              </a:rPr>
              <a:t>Beverage</a:t>
            </a:r>
            <a:r>
              <a:rPr lang="en-US" sz="1600" dirty="0">
                <a:solidFill>
                  <a:schemeClr val="bg1">
                    <a:lumMod val="50000"/>
                  </a:schemeClr>
                </a:solidFill>
                <a:latin typeface="Arial Nova" panose="020B0504020202020204" pitchFamily="34" charset="0"/>
              </a:rPr>
              <a:t>: Milk, soymilk, juice, sports drinks, other ready-to-drink products</a:t>
            </a:r>
          </a:p>
          <a:p>
            <a:pPr marL="742950" lvl="1" indent="-285750">
              <a:lnSpc>
                <a:spcPct val="150000"/>
              </a:lnSpc>
              <a:spcBef>
                <a:spcPts val="600"/>
              </a:spcBef>
              <a:spcAft>
                <a:spcPts val="600"/>
              </a:spcAft>
              <a:buFont typeface="Arial" panose="020B0604020202020204" pitchFamily="34" charset="0"/>
              <a:buChar char="•"/>
            </a:pPr>
            <a:r>
              <a:rPr lang="en-US" sz="1600" b="1" dirty="0">
                <a:solidFill>
                  <a:schemeClr val="bg1">
                    <a:lumMod val="50000"/>
                  </a:schemeClr>
                </a:solidFill>
                <a:latin typeface="Arial Nova" panose="020B0504020202020204" pitchFamily="34" charset="0"/>
              </a:rPr>
              <a:t>Frozen: </a:t>
            </a:r>
            <a:r>
              <a:rPr lang="en-US" sz="1600" dirty="0">
                <a:solidFill>
                  <a:schemeClr val="bg1">
                    <a:lumMod val="50000"/>
                  </a:schemeClr>
                </a:solidFill>
                <a:latin typeface="Arial Nova" panose="020B0504020202020204" pitchFamily="34" charset="0"/>
              </a:rPr>
              <a:t>Ice cream, frozen dessert</a:t>
            </a:r>
          </a:p>
          <a:p>
            <a:pPr marL="742950" lvl="1" indent="-285750">
              <a:lnSpc>
                <a:spcPct val="150000"/>
              </a:lnSpc>
              <a:spcBef>
                <a:spcPts val="600"/>
              </a:spcBef>
              <a:spcAft>
                <a:spcPts val="600"/>
              </a:spcAft>
              <a:buFont typeface="Arial" panose="020B0604020202020204" pitchFamily="34" charset="0"/>
              <a:buChar char="•"/>
            </a:pPr>
            <a:r>
              <a:rPr lang="en-US" sz="1600" b="1" dirty="0">
                <a:solidFill>
                  <a:schemeClr val="bg1">
                    <a:lumMod val="50000"/>
                  </a:schemeClr>
                </a:solidFill>
                <a:latin typeface="Arial Nova" panose="020B0504020202020204" pitchFamily="34" charset="0"/>
              </a:rPr>
              <a:t>Dietary supplements: </a:t>
            </a:r>
            <a:r>
              <a:rPr lang="en-US" sz="1600" dirty="0">
                <a:solidFill>
                  <a:schemeClr val="bg1">
                    <a:lumMod val="50000"/>
                  </a:schemeClr>
                </a:solidFill>
                <a:latin typeface="Arial Nova" panose="020B0504020202020204" pitchFamily="34" charset="0"/>
              </a:rPr>
              <a:t>Emulsions, flavored liquids, </a:t>
            </a:r>
            <a:r>
              <a:rPr lang="en-US" sz="1600" dirty="0" err="1">
                <a:solidFill>
                  <a:schemeClr val="bg1">
                    <a:lumMod val="50000"/>
                  </a:schemeClr>
                </a:solidFill>
                <a:latin typeface="Arial Nova" panose="020B0504020202020204" pitchFamily="34" charset="0"/>
              </a:rPr>
              <a:t>softgel</a:t>
            </a:r>
            <a:r>
              <a:rPr lang="en-US" sz="1600" dirty="0">
                <a:solidFill>
                  <a:schemeClr val="bg1">
                    <a:lumMod val="50000"/>
                  </a:schemeClr>
                </a:solidFill>
                <a:latin typeface="Arial Nova" panose="020B0504020202020204" pitchFamily="34" charset="0"/>
              </a:rPr>
              <a:t>, gummies</a:t>
            </a:r>
            <a:endParaRPr lang="en-US" sz="1600" b="1" dirty="0">
              <a:solidFill>
                <a:schemeClr val="bg1">
                  <a:lumMod val="50000"/>
                </a:schemeClr>
              </a:solidFill>
              <a:latin typeface="Arial Nova" panose="020B0504020202020204" pitchFamily="34" charset="0"/>
            </a:endParaRPr>
          </a:p>
          <a:p>
            <a:pPr marL="285750" indent="-285750">
              <a:lnSpc>
                <a:spcPct val="150000"/>
              </a:lnSpc>
              <a:spcBef>
                <a:spcPts val="600"/>
              </a:spcBef>
              <a:spcAft>
                <a:spcPts val="600"/>
              </a:spcAft>
              <a:buFont typeface="Arial" panose="020B0604020202020204" pitchFamily="34" charset="0"/>
              <a:buChar char="•"/>
            </a:pPr>
            <a:r>
              <a:rPr lang="en-US" sz="1600" dirty="0">
                <a:solidFill>
                  <a:schemeClr val="bg1">
                    <a:lumMod val="50000"/>
                  </a:schemeClr>
                </a:solidFill>
                <a:latin typeface="Arial Nova" panose="020B0504020202020204" pitchFamily="34" charset="0"/>
              </a:rPr>
              <a:t>Significant non-human applications include fortified pet food. Existing Omega-3 supplements for pets are in form of fish oil capsules, which are highly susceptible to inflammation</a:t>
            </a:r>
            <a:r>
              <a:rPr lang="en-US" sz="1600" baseline="30000" dirty="0">
                <a:solidFill>
                  <a:schemeClr val="bg1">
                    <a:lumMod val="50000"/>
                  </a:schemeClr>
                </a:solidFill>
                <a:latin typeface="Arial Nova" panose="020B0504020202020204" pitchFamily="34" charset="0"/>
              </a:rPr>
              <a:t>1</a:t>
            </a:r>
            <a:r>
              <a:rPr lang="en-US" sz="1600" dirty="0">
                <a:solidFill>
                  <a:schemeClr val="bg1">
                    <a:lumMod val="50000"/>
                  </a:schemeClr>
                </a:solidFill>
                <a:latin typeface="Arial Nova" panose="020B0504020202020204" pitchFamily="34" charset="0"/>
              </a:rPr>
              <a:t>.</a:t>
            </a:r>
            <a:endParaRPr lang="en-US" sz="1600" baseline="30000" dirty="0">
              <a:solidFill>
                <a:schemeClr val="bg1">
                  <a:lumMod val="50000"/>
                </a:schemeClr>
              </a:solidFill>
              <a:latin typeface="Arial Nova" panose="020B0504020202020204" pitchFamily="34" charset="0"/>
            </a:endParaRPr>
          </a:p>
          <a:p>
            <a:pPr marL="285750" indent="-285750">
              <a:lnSpc>
                <a:spcPct val="150000"/>
              </a:lnSpc>
              <a:spcBef>
                <a:spcPts val="600"/>
              </a:spcBef>
              <a:spcAft>
                <a:spcPts val="600"/>
              </a:spcAft>
              <a:buFont typeface="Arial" panose="020B0604020202020204" pitchFamily="34" charset="0"/>
              <a:buChar char="•"/>
            </a:pPr>
            <a:endParaRPr lang="en-US" sz="1600" dirty="0">
              <a:solidFill>
                <a:schemeClr val="bg1">
                  <a:lumMod val="50000"/>
                </a:schemeClr>
              </a:solidFill>
              <a:latin typeface="Arial Nova" panose="020B0504020202020204" pitchFamily="34" charset="0"/>
            </a:endParaRPr>
          </a:p>
          <a:p>
            <a:pPr marL="285750" indent="-285750">
              <a:lnSpc>
                <a:spcPct val="150000"/>
              </a:lnSpc>
              <a:spcBef>
                <a:spcPts val="600"/>
              </a:spcBef>
              <a:spcAft>
                <a:spcPts val="600"/>
              </a:spcAft>
              <a:buFont typeface="Arial" panose="020B0604020202020204" pitchFamily="34" charset="0"/>
              <a:buChar char="•"/>
            </a:pPr>
            <a:endParaRPr lang="en-US" sz="1600" dirty="0">
              <a:solidFill>
                <a:schemeClr val="bg1">
                  <a:lumMod val="50000"/>
                </a:schemeClr>
              </a:solidFill>
              <a:latin typeface="Arial Nova" panose="020B0504020202020204" pitchFamily="34" charset="0"/>
            </a:endParaRPr>
          </a:p>
        </p:txBody>
      </p:sp>
      <p:sp>
        <p:nvSpPr>
          <p:cNvPr id="14" name="TextBox 13">
            <a:extLst>
              <a:ext uri="{FF2B5EF4-FFF2-40B4-BE49-F238E27FC236}">
                <a16:creationId xmlns:a16="http://schemas.microsoft.com/office/drawing/2014/main" id="{8A7BCC04-6087-4A85-A9A0-18781F5EA1C2}"/>
              </a:ext>
            </a:extLst>
          </p:cNvPr>
          <p:cNvSpPr txBox="1"/>
          <p:nvPr/>
        </p:nvSpPr>
        <p:spPr>
          <a:xfrm>
            <a:off x="422361" y="6147081"/>
            <a:ext cx="8445415" cy="415498"/>
          </a:xfrm>
          <a:prstGeom prst="rect">
            <a:avLst/>
          </a:prstGeom>
          <a:noFill/>
        </p:spPr>
        <p:txBody>
          <a:bodyPr wrap="square" rtlCol="0">
            <a:spAutoFit/>
          </a:bodyPr>
          <a:lstStyle/>
          <a:p>
            <a:r>
              <a:rPr lang="en-US" sz="700" b="1" dirty="0">
                <a:solidFill>
                  <a:schemeClr val="bg1">
                    <a:lumMod val="50000"/>
                  </a:schemeClr>
                </a:solidFill>
                <a:latin typeface="Arial Nova" panose="020B0504020202020204" pitchFamily="34" charset="0"/>
              </a:rPr>
              <a:t>References</a:t>
            </a:r>
          </a:p>
          <a:p>
            <a:pPr marL="228600" indent="-228600">
              <a:buAutoNum type="arabicPeriod"/>
            </a:pPr>
            <a:r>
              <a:rPr lang="en-US" sz="700" dirty="0">
                <a:solidFill>
                  <a:schemeClr val="bg1">
                    <a:lumMod val="50000"/>
                  </a:schemeClr>
                </a:solidFill>
                <a:latin typeface="Arial Nova" panose="020B0504020202020204" pitchFamily="34" charset="0"/>
              </a:rPr>
              <a:t>How much omega-3 should I give my dog? Fish oil for dogs. </a:t>
            </a:r>
            <a:r>
              <a:rPr lang="en-US" sz="700" dirty="0">
                <a:solidFill>
                  <a:schemeClr val="bg1">
                    <a:lumMod val="50000"/>
                  </a:schemeClr>
                </a:solidFill>
                <a:latin typeface="Arial Nova" panose="020B0504020202020204" pitchFamily="34" charset="0"/>
                <a:hlinkClick r:id="rId5"/>
              </a:rPr>
              <a:t>https://iheartdogs.com/how-much-omega-3-should-i-give-my-dog-the-surprising-answer/</a:t>
            </a:r>
            <a:endParaRPr lang="en-US" sz="700" dirty="0">
              <a:solidFill>
                <a:schemeClr val="bg1">
                  <a:lumMod val="50000"/>
                </a:schemeClr>
              </a:solidFill>
              <a:latin typeface="Arial Nova" panose="020B0504020202020204" pitchFamily="34" charset="0"/>
            </a:endParaRPr>
          </a:p>
          <a:p>
            <a:pPr marL="228600" indent="-228600">
              <a:buAutoNum type="arabicPeriod"/>
            </a:pPr>
            <a:endParaRPr lang="en-US" sz="700" dirty="0">
              <a:solidFill>
                <a:schemeClr val="bg1">
                  <a:lumMod val="50000"/>
                </a:schemeClr>
              </a:solidFill>
              <a:latin typeface="Arial Nova" panose="020B0504020202020204" pitchFamily="34" charset="0"/>
            </a:endParaRPr>
          </a:p>
        </p:txBody>
      </p:sp>
      <p:sp>
        <p:nvSpPr>
          <p:cNvPr id="16" name="TextBox 15">
            <a:extLst>
              <a:ext uri="{FF2B5EF4-FFF2-40B4-BE49-F238E27FC236}">
                <a16:creationId xmlns:a16="http://schemas.microsoft.com/office/drawing/2014/main" id="{BCEFCF99-E6C2-4515-9AD1-730A0C69EE15}"/>
              </a:ext>
            </a:extLst>
          </p:cNvPr>
          <p:cNvSpPr txBox="1"/>
          <p:nvPr/>
        </p:nvSpPr>
        <p:spPr>
          <a:xfrm>
            <a:off x="8614515" y="6426146"/>
            <a:ext cx="263214" cy="276999"/>
          </a:xfrm>
          <a:prstGeom prst="rect">
            <a:avLst/>
          </a:prstGeom>
          <a:noFill/>
        </p:spPr>
        <p:txBody>
          <a:bodyPr wrap="none" rtlCol="0">
            <a:spAutoFit/>
          </a:bodyPr>
          <a:lstStyle/>
          <a:p>
            <a:fld id="{B13BE172-93B7-4284-9EDF-410D09BBD11D}" type="slidenum">
              <a:rPr lang="en-CA" sz="1200" smtClean="0">
                <a:solidFill>
                  <a:schemeClr val="bg1"/>
                </a:solidFill>
              </a:rPr>
              <a:t>8</a:t>
            </a:fld>
            <a:endParaRPr lang="en-CA" sz="1200" dirty="0">
              <a:solidFill>
                <a:schemeClr val="bg1"/>
              </a:solidFill>
            </a:endParaRPr>
          </a:p>
        </p:txBody>
      </p:sp>
    </p:spTree>
    <p:extLst>
      <p:ext uri="{BB962C8B-B14F-4D97-AF65-F5344CB8AC3E}">
        <p14:creationId xmlns:p14="http://schemas.microsoft.com/office/powerpoint/2010/main" val="505937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FCAA52A-0DAF-4D23-B413-1BCE237678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59126" y="172848"/>
            <a:ext cx="2013424" cy="543819"/>
          </a:xfrm>
          <a:prstGeom prst="rect">
            <a:avLst/>
          </a:prstGeom>
        </p:spPr>
      </p:pic>
      <p:sp>
        <p:nvSpPr>
          <p:cNvPr id="9" name="TextBox 8">
            <a:extLst>
              <a:ext uri="{FF2B5EF4-FFF2-40B4-BE49-F238E27FC236}">
                <a16:creationId xmlns:a16="http://schemas.microsoft.com/office/drawing/2014/main" id="{93494D49-7F4D-4932-9B51-86B29412DC20}"/>
              </a:ext>
            </a:extLst>
          </p:cNvPr>
          <p:cNvSpPr txBox="1"/>
          <p:nvPr/>
        </p:nvSpPr>
        <p:spPr>
          <a:xfrm>
            <a:off x="422361" y="249254"/>
            <a:ext cx="5597439" cy="461665"/>
          </a:xfrm>
          <a:prstGeom prst="rect">
            <a:avLst/>
          </a:prstGeom>
          <a:noFill/>
        </p:spPr>
        <p:txBody>
          <a:bodyPr wrap="square" rtlCol="0">
            <a:spAutoFit/>
          </a:bodyPr>
          <a:lstStyle/>
          <a:p>
            <a:r>
              <a:rPr lang="en-CA" sz="2400" b="1" dirty="0">
                <a:solidFill>
                  <a:srgbClr val="00793E"/>
                </a:solidFill>
                <a:latin typeface="Arial Nova" panose="020B0504020202020204" pitchFamily="34" charset="0"/>
              </a:rPr>
              <a:t>LEANLIFE IN ACTION</a:t>
            </a:r>
            <a:endParaRPr lang="en-CA" sz="2400" dirty="0">
              <a:solidFill>
                <a:srgbClr val="00793E"/>
              </a:solidFill>
              <a:latin typeface="Arial Nova" panose="020B0504020202020204" pitchFamily="34" charset="0"/>
            </a:endParaRPr>
          </a:p>
        </p:txBody>
      </p:sp>
      <p:sp>
        <p:nvSpPr>
          <p:cNvPr id="10" name="Rectangle 9">
            <a:extLst>
              <a:ext uri="{FF2B5EF4-FFF2-40B4-BE49-F238E27FC236}">
                <a16:creationId xmlns:a16="http://schemas.microsoft.com/office/drawing/2014/main" id="{9D138A10-24BA-42B9-B13A-38ACF3C19693}"/>
              </a:ext>
            </a:extLst>
          </p:cNvPr>
          <p:cNvSpPr/>
          <p:nvPr/>
        </p:nvSpPr>
        <p:spPr>
          <a:xfrm>
            <a:off x="171450" y="710919"/>
            <a:ext cx="5848350" cy="45719"/>
          </a:xfrm>
          <a:prstGeom prst="rect">
            <a:avLst/>
          </a:prstGeom>
          <a:solidFill>
            <a:srgbClr val="F8B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CB841136-5656-48A3-B120-1B1787F01695}"/>
              </a:ext>
            </a:extLst>
          </p:cNvPr>
          <p:cNvSpPr/>
          <p:nvPr/>
        </p:nvSpPr>
        <p:spPr>
          <a:xfrm>
            <a:off x="171450" y="6444141"/>
            <a:ext cx="8801100" cy="241011"/>
          </a:xfrm>
          <a:prstGeom prst="rect">
            <a:avLst/>
          </a:prstGeom>
          <a:solidFill>
            <a:srgbClr val="A0C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TextBox 12">
            <a:extLst>
              <a:ext uri="{FF2B5EF4-FFF2-40B4-BE49-F238E27FC236}">
                <a16:creationId xmlns:a16="http://schemas.microsoft.com/office/drawing/2014/main" id="{1DB02726-6913-4580-B065-F70E72E04F85}"/>
              </a:ext>
            </a:extLst>
          </p:cNvPr>
          <p:cNvSpPr txBox="1"/>
          <p:nvPr/>
        </p:nvSpPr>
        <p:spPr>
          <a:xfrm>
            <a:off x="2242020" y="6444141"/>
            <a:ext cx="4806124" cy="253916"/>
          </a:xfrm>
          <a:prstGeom prst="rect">
            <a:avLst/>
          </a:prstGeom>
          <a:noFill/>
        </p:spPr>
        <p:txBody>
          <a:bodyPr wrap="none" rtlCol="0">
            <a:spAutoFit/>
          </a:bodyPr>
          <a:lstStyle/>
          <a:p>
            <a:pPr algn="ctr"/>
            <a:r>
              <a:rPr lang="en-CA" sz="1050" cap="all" spc="300" dirty="0">
                <a:solidFill>
                  <a:schemeClr val="bg1"/>
                </a:solidFill>
              </a:rPr>
              <a:t>PLANT-BASED OMEGA PRODUCTS FOR EVERYDAY USE</a:t>
            </a:r>
          </a:p>
        </p:txBody>
      </p:sp>
      <p:sp>
        <p:nvSpPr>
          <p:cNvPr id="16" name="Text Placeholder 5">
            <a:extLst>
              <a:ext uri="{FF2B5EF4-FFF2-40B4-BE49-F238E27FC236}">
                <a16:creationId xmlns:a16="http://schemas.microsoft.com/office/drawing/2014/main" id="{139FF251-C6D1-47D3-BA4D-5E8ED6BB81FD}"/>
              </a:ext>
            </a:extLst>
          </p:cNvPr>
          <p:cNvSpPr txBox="1">
            <a:spLocks/>
          </p:cNvSpPr>
          <p:nvPr/>
        </p:nvSpPr>
        <p:spPr>
          <a:xfrm>
            <a:off x="600754" y="1044568"/>
            <a:ext cx="3905568" cy="282416"/>
          </a:xfrm>
          <a:prstGeom prst="rect">
            <a:avLst/>
          </a:prstGeom>
          <a:noFill/>
          <a:ln w="0" cmpd="sng">
            <a:noFill/>
            <a:prstDash val="solid"/>
          </a:ln>
        </p:spPr>
        <p:txBody>
          <a:bodyPr vert="horz" lIns="0" tIns="0" rIns="0" bIns="0" rtlCol="0" anchor="t"/>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300"/>
              </a:lnSpc>
              <a:spcBef>
                <a:spcPts val="795"/>
              </a:spcBef>
            </a:pPr>
            <a:endParaRPr lang="en-US" sz="1000" b="1" i="1" spc="15" dirty="0">
              <a:solidFill>
                <a:srgbClr val="08823F"/>
              </a:solidFill>
              <a:latin typeface="Arial Nova" panose="020B0504020202020204" pitchFamily="34" charset="0"/>
              <a:cs typeface="Arial" panose="020B0604020202020204" pitchFamily="34" charset="0"/>
            </a:endParaRPr>
          </a:p>
          <a:p>
            <a:pPr>
              <a:lnSpc>
                <a:spcPts val="300"/>
              </a:lnSpc>
            </a:pPr>
            <a:r>
              <a:rPr lang="en-US" sz="1000" b="1" i="1" spc="15" dirty="0">
                <a:solidFill>
                  <a:srgbClr val="08823F"/>
                </a:solidFill>
                <a:latin typeface="Arial Nova" panose="020B0504020202020204" pitchFamily="34" charset="0"/>
                <a:cs typeface="Arial" panose="020B0604020202020204" pitchFamily="34" charset="0"/>
              </a:rPr>
              <a:t>Translation of Polish to English: </a:t>
            </a:r>
          </a:p>
          <a:p>
            <a:pPr marL="1737360">
              <a:lnSpc>
                <a:spcPts val="800"/>
              </a:lnSpc>
            </a:pPr>
            <a:r>
              <a:rPr lang="en-US" sz="1050" b="1" i="1" dirty="0">
                <a:solidFill>
                  <a:srgbClr val="08823F"/>
                </a:solidFill>
                <a:latin typeface="Arial Nova" panose="020B0504020202020204" pitchFamily="34" charset="0"/>
              </a:rPr>
              <a:t> </a:t>
            </a:r>
          </a:p>
        </p:txBody>
      </p:sp>
      <p:sp>
        <p:nvSpPr>
          <p:cNvPr id="17" name="Text Placeholder 6">
            <a:extLst>
              <a:ext uri="{FF2B5EF4-FFF2-40B4-BE49-F238E27FC236}">
                <a16:creationId xmlns:a16="http://schemas.microsoft.com/office/drawing/2014/main" id="{44AFBCAE-7C2B-4EE3-81DF-6B26B76B9430}"/>
              </a:ext>
            </a:extLst>
          </p:cNvPr>
          <p:cNvSpPr txBox="1">
            <a:spLocks/>
          </p:cNvSpPr>
          <p:nvPr/>
        </p:nvSpPr>
        <p:spPr>
          <a:xfrm>
            <a:off x="610278" y="1175697"/>
            <a:ext cx="920809" cy="209715"/>
          </a:xfrm>
          <a:prstGeom prst="rect">
            <a:avLst/>
          </a:prstGeom>
          <a:noFill/>
          <a:ln w="0" cmpd="sng">
            <a:noFill/>
            <a:prstDash val="solid"/>
          </a:ln>
        </p:spPr>
        <p:txBody>
          <a:bodyPr vert="horz" lIns="0" tIns="1270" rIns="0" bIns="0" rtlCol="0" anchor="t"/>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00"/>
              </a:lnSpc>
            </a:pPr>
            <a:r>
              <a:rPr lang="en-US" sz="1100" b="1" spc="-75" dirty="0">
                <a:solidFill>
                  <a:srgbClr val="08823F"/>
                </a:solidFill>
                <a:latin typeface="Arial" panose="020B0604020202020204" pitchFamily="34" charset="0"/>
                <a:cs typeface="Arial" panose="020B0604020202020204" pitchFamily="34" charset="0"/>
              </a:rPr>
              <a:t>Innovative</a:t>
            </a:r>
            <a:r>
              <a:rPr lang="en-US" sz="1050" b="1" spc="-75" dirty="0">
                <a:solidFill>
                  <a:srgbClr val="08823F"/>
                </a:solidFill>
                <a:latin typeface="Arial" panose="020B0604020202020204" pitchFamily="34" charset="0"/>
                <a:cs typeface="Arial" panose="020B0604020202020204" pitchFamily="34" charset="0"/>
              </a:rPr>
              <a:t> </a:t>
            </a:r>
          </a:p>
        </p:txBody>
      </p:sp>
      <p:graphicFrame>
        <p:nvGraphicFramePr>
          <p:cNvPr id="18" name="Table 17">
            <a:extLst>
              <a:ext uri="{FF2B5EF4-FFF2-40B4-BE49-F238E27FC236}">
                <a16:creationId xmlns:a16="http://schemas.microsoft.com/office/drawing/2014/main" id="{5987128C-5E67-403D-B29F-CDF4FB4DB83F}"/>
              </a:ext>
            </a:extLst>
          </p:cNvPr>
          <p:cNvGraphicFramePr>
            <a:graphicFrameLocks noGrp="1"/>
          </p:cNvGraphicFramePr>
          <p:nvPr>
            <p:extLst>
              <p:ext uri="{D42A27DB-BD31-4B8C-83A1-F6EECF244321}">
                <p14:modId xmlns:p14="http://schemas.microsoft.com/office/powerpoint/2010/main" val="1780898988"/>
              </p:ext>
            </p:extLst>
          </p:nvPr>
        </p:nvGraphicFramePr>
        <p:xfrm>
          <a:off x="520552" y="1385732"/>
          <a:ext cx="4051448" cy="3423527"/>
        </p:xfrm>
        <a:graphic>
          <a:graphicData uri="http://schemas.openxmlformats.org/drawingml/2006/table">
            <a:tbl>
              <a:tblPr/>
              <a:tblGrid>
                <a:gridCol w="4051448">
                  <a:extLst>
                    <a:ext uri="{9D8B030D-6E8A-4147-A177-3AD203B41FA5}">
                      <a16:colId xmlns:a16="http://schemas.microsoft.com/office/drawing/2014/main" val="20000"/>
                    </a:ext>
                  </a:extLst>
                </a:gridCol>
              </a:tblGrid>
              <a:tr h="233559">
                <a:tc>
                  <a:txBody>
                    <a:bodyPr/>
                    <a:lstStyle/>
                    <a:p>
                      <a:pPr marL="91440" marR="0" indent="0" algn="l">
                        <a:lnSpc>
                          <a:spcPts val="1300"/>
                        </a:lnSpc>
                        <a:spcBef>
                          <a:spcPts val="280"/>
                        </a:spcBef>
                        <a:spcAft>
                          <a:spcPts val="310"/>
                        </a:spcAft>
                      </a:pPr>
                      <a:r>
                        <a:rPr lang="en-US" sz="1000" b="1" spc="0" dirty="0">
                          <a:solidFill>
                            <a:srgbClr val="08823F"/>
                          </a:solidFill>
                          <a:latin typeface="Arial" panose="020B0604020202020204" pitchFamily="34" charset="0"/>
                          <a:cs typeface="Arial" panose="020B0604020202020204" pitchFamily="34" charset="0"/>
                        </a:rPr>
                        <a:t>The first bread with Omega-3 </a:t>
                      </a:r>
                    </a:p>
                  </a:txBody>
                  <a:tcPr marL="0" marR="0" marT="0" marB="0" anchor="ctr">
                    <a:lnL w="0" cmpd="sng">
                      <a:noFill/>
                      <a:prstDash val="solid"/>
                    </a:lnL>
                    <a:lnR w="0" cmpd="sng">
                      <a:noFill/>
                      <a:prstDash val="solid"/>
                    </a:lnR>
                    <a:lnT w="0" cmpd="sng">
                      <a:noFill/>
                      <a:prstDash val="solid"/>
                    </a:lnT>
                    <a:lnB w="0" cmpd="sng">
                      <a:noFill/>
                      <a:prstDash val="solid"/>
                    </a:lnB>
                    <a:solidFill>
                      <a:srgbClr val="D0DEEF"/>
                    </a:solidFill>
                  </a:tcPr>
                </a:tc>
                <a:extLst>
                  <a:ext uri="{0D108BD9-81ED-4DB2-BD59-A6C34878D82A}">
                    <a16:rowId xmlns:a16="http://schemas.microsoft.com/office/drawing/2014/main" val="10000"/>
                  </a:ext>
                </a:extLst>
              </a:tr>
              <a:tr h="247968">
                <a:tc>
                  <a:txBody>
                    <a:bodyPr/>
                    <a:lstStyle/>
                    <a:p>
                      <a:pPr marL="91440" marR="0" indent="0" algn="l">
                        <a:lnSpc>
                          <a:spcPts val="1300"/>
                        </a:lnSpc>
                        <a:spcBef>
                          <a:spcPts val="400"/>
                        </a:spcBef>
                        <a:spcAft>
                          <a:spcPts val="330"/>
                        </a:spcAft>
                      </a:pPr>
                      <a:r>
                        <a:rPr lang="en-US" sz="1000" b="1" spc="0" dirty="0">
                          <a:solidFill>
                            <a:srgbClr val="08823F"/>
                          </a:solidFill>
                          <a:latin typeface="Arial" panose="020B0604020202020204" pitchFamily="34" charset="0"/>
                          <a:cs typeface="Arial" panose="020B0604020202020204" pitchFamily="34" charset="0"/>
                        </a:rPr>
                        <a:t>Take care of your heart, lower cholesterol * </a:t>
                      </a:r>
                    </a:p>
                  </a:txBody>
                  <a:tcPr marL="0" marR="0" marT="0" marB="0" anchor="ctr">
                    <a:lnL w="0" cmpd="sng">
                      <a:noFill/>
                      <a:prstDash val="solid"/>
                    </a:lnL>
                    <a:lnR w="0" cmpd="sng">
                      <a:noFill/>
                      <a:prstDash val="solid"/>
                    </a:lnR>
                    <a:lnT w="0" cmpd="sng">
                      <a:noFill/>
                      <a:prstDash val="solid"/>
                    </a:lnT>
                    <a:lnB w="0" cmpd="sng">
                      <a:noFill/>
                      <a:prstDash val="solid"/>
                    </a:lnB>
                    <a:solidFill>
                      <a:srgbClr val="E9EFF7"/>
                    </a:solidFill>
                  </a:tcPr>
                </a:tc>
                <a:extLst>
                  <a:ext uri="{0D108BD9-81ED-4DB2-BD59-A6C34878D82A}">
                    <a16:rowId xmlns:a16="http://schemas.microsoft.com/office/drawing/2014/main" val="10001"/>
                  </a:ext>
                </a:extLst>
              </a:tr>
              <a:tr h="247368">
                <a:tc>
                  <a:txBody>
                    <a:bodyPr/>
                    <a:lstStyle/>
                    <a:p>
                      <a:pPr marL="91440" marR="0" indent="0" algn="l">
                        <a:lnSpc>
                          <a:spcPts val="1300"/>
                        </a:lnSpc>
                        <a:spcBef>
                          <a:spcPts val="400"/>
                        </a:spcBef>
                        <a:spcAft>
                          <a:spcPts val="290"/>
                        </a:spcAft>
                      </a:pPr>
                      <a:r>
                        <a:rPr lang="en-US" sz="1000" b="1" spc="0" dirty="0">
                          <a:solidFill>
                            <a:srgbClr val="08823F"/>
                          </a:solidFill>
                          <a:latin typeface="Arial" panose="020B0604020202020204" pitchFamily="34" charset="0"/>
                          <a:cs typeface="Arial" panose="020B0604020202020204" pitchFamily="34" charset="0"/>
                        </a:rPr>
                        <a:t>Omega Bread </a:t>
                      </a:r>
                    </a:p>
                  </a:txBody>
                  <a:tcPr marL="0" marR="0" marT="0" marB="0" anchor="ctr">
                    <a:lnL w="0" cmpd="sng">
                      <a:noFill/>
                      <a:prstDash val="solid"/>
                    </a:lnL>
                    <a:lnR w="0" cmpd="sng">
                      <a:noFill/>
                      <a:prstDash val="solid"/>
                    </a:lnR>
                    <a:lnT w="0" cmpd="sng">
                      <a:noFill/>
                      <a:prstDash val="solid"/>
                    </a:lnT>
                    <a:lnB w="0" cmpd="sng">
                      <a:noFill/>
                      <a:prstDash val="solid"/>
                    </a:lnB>
                    <a:solidFill>
                      <a:srgbClr val="D0DEEF"/>
                    </a:solidFill>
                  </a:tcPr>
                </a:tc>
                <a:extLst>
                  <a:ext uri="{0D108BD9-81ED-4DB2-BD59-A6C34878D82A}">
                    <a16:rowId xmlns:a16="http://schemas.microsoft.com/office/drawing/2014/main" val="10002"/>
                  </a:ext>
                </a:extLst>
              </a:tr>
              <a:tr h="247968">
                <a:tc>
                  <a:txBody>
                    <a:bodyPr/>
                    <a:lstStyle/>
                    <a:p>
                      <a:pPr marL="91440" marR="0" indent="0" algn="l">
                        <a:lnSpc>
                          <a:spcPts val="1300"/>
                        </a:lnSpc>
                        <a:spcBef>
                          <a:spcPts val="400"/>
                        </a:spcBef>
                        <a:spcAft>
                          <a:spcPts val="310"/>
                        </a:spcAft>
                      </a:pPr>
                      <a:r>
                        <a:rPr lang="en-US" sz="1000" b="1" spc="0" dirty="0">
                          <a:solidFill>
                            <a:srgbClr val="08823F"/>
                          </a:solidFill>
                          <a:latin typeface="Arial" panose="020B0604020202020204" pitchFamily="34" charset="0"/>
                          <a:cs typeface="Arial" panose="020B0604020202020204" pitchFamily="34" charset="0"/>
                        </a:rPr>
                        <a:t>Rich in Omega </a:t>
                      </a:r>
                    </a:p>
                  </a:txBody>
                  <a:tcPr marL="0" marR="0" marT="0" marB="0" anchor="ctr">
                    <a:lnL w="0" cmpd="sng">
                      <a:noFill/>
                      <a:prstDash val="solid"/>
                    </a:lnL>
                    <a:lnR w="0" cmpd="sng">
                      <a:noFill/>
                      <a:prstDash val="solid"/>
                    </a:lnR>
                    <a:lnT w="0" cmpd="sng">
                      <a:noFill/>
                      <a:prstDash val="solid"/>
                    </a:lnT>
                    <a:lnB w="0" cmpd="sng">
                      <a:noFill/>
                      <a:prstDash val="solid"/>
                    </a:lnB>
                    <a:solidFill>
                      <a:srgbClr val="E9EFF7"/>
                    </a:solidFill>
                  </a:tcPr>
                </a:tc>
                <a:extLst>
                  <a:ext uri="{0D108BD9-81ED-4DB2-BD59-A6C34878D82A}">
                    <a16:rowId xmlns:a16="http://schemas.microsoft.com/office/drawing/2014/main" val="10003"/>
                  </a:ext>
                </a:extLst>
              </a:tr>
              <a:tr h="247968">
                <a:tc>
                  <a:txBody>
                    <a:bodyPr/>
                    <a:lstStyle/>
                    <a:p>
                      <a:pPr marL="91440" marR="0" indent="0" algn="l">
                        <a:lnSpc>
                          <a:spcPts val="1300"/>
                        </a:lnSpc>
                        <a:spcBef>
                          <a:spcPts val="425"/>
                        </a:spcBef>
                        <a:spcAft>
                          <a:spcPts val="310"/>
                        </a:spcAft>
                      </a:pPr>
                      <a:r>
                        <a:rPr lang="en-US" sz="1000" b="1" spc="0" dirty="0">
                          <a:solidFill>
                            <a:srgbClr val="08823F"/>
                          </a:solidFill>
                          <a:latin typeface="Arial" panose="020B0604020202020204" pitchFamily="34" charset="0"/>
                          <a:cs typeface="Arial" panose="020B0604020202020204" pitchFamily="34" charset="0"/>
                        </a:rPr>
                        <a:t>Do you know that... </a:t>
                      </a:r>
                    </a:p>
                  </a:txBody>
                  <a:tcPr marL="0" marR="0" marT="0" marB="0" anchor="ctr">
                    <a:lnL w="0" cmpd="sng">
                      <a:noFill/>
                      <a:prstDash val="solid"/>
                    </a:lnL>
                    <a:lnR w="0" cmpd="sng">
                      <a:noFill/>
                      <a:prstDash val="solid"/>
                    </a:lnR>
                    <a:lnT w="0" cmpd="sng">
                      <a:noFill/>
                      <a:prstDash val="solid"/>
                    </a:lnT>
                    <a:lnB w="0" cmpd="sng">
                      <a:noFill/>
                      <a:prstDash val="solid"/>
                    </a:lnB>
                    <a:solidFill>
                      <a:srgbClr val="D0DEEF"/>
                    </a:solidFill>
                  </a:tcPr>
                </a:tc>
                <a:extLst>
                  <a:ext uri="{0D108BD9-81ED-4DB2-BD59-A6C34878D82A}">
                    <a16:rowId xmlns:a16="http://schemas.microsoft.com/office/drawing/2014/main" val="10004"/>
                  </a:ext>
                </a:extLst>
              </a:tr>
              <a:tr h="449706">
                <a:tc>
                  <a:txBody>
                    <a:bodyPr/>
                    <a:lstStyle/>
                    <a:p>
                      <a:pPr marL="91440" marR="342900" indent="0" algn="l">
                        <a:lnSpc>
                          <a:spcPts val="1300"/>
                        </a:lnSpc>
                        <a:spcBef>
                          <a:spcPts val="380"/>
                        </a:spcBef>
                        <a:spcAft>
                          <a:spcPts val="650"/>
                        </a:spcAft>
                      </a:pPr>
                      <a:r>
                        <a:rPr lang="en-US" sz="1000" b="1" spc="0" dirty="0">
                          <a:solidFill>
                            <a:srgbClr val="0771C4"/>
                          </a:solidFill>
                          <a:latin typeface="Arial" panose="020B0604020202020204" pitchFamily="34" charset="0"/>
                          <a:cs typeface="Arial" panose="020B0604020202020204" pitchFamily="34" charset="0"/>
                        </a:rPr>
                        <a:t>Three slices of this bread provide as much omega 3 as contained in 1 kg of cod </a:t>
                      </a:r>
                    </a:p>
                  </a:txBody>
                  <a:tcPr marL="0" marR="0" marT="0" marB="0">
                    <a:lnL w="0" cmpd="sng">
                      <a:noFill/>
                      <a:prstDash val="solid"/>
                    </a:lnL>
                    <a:lnR w="0" cmpd="sng">
                      <a:noFill/>
                      <a:prstDash val="solid"/>
                    </a:lnR>
                    <a:lnT w="0" cmpd="sng">
                      <a:noFill/>
                      <a:prstDash val="solid"/>
                    </a:lnT>
                    <a:lnB w="0" cmpd="sng">
                      <a:noFill/>
                      <a:prstDash val="solid"/>
                    </a:lnB>
                    <a:solidFill>
                      <a:srgbClr val="E9EFF7"/>
                    </a:solidFill>
                  </a:tcPr>
                </a:tc>
                <a:extLst>
                  <a:ext uri="{0D108BD9-81ED-4DB2-BD59-A6C34878D82A}">
                    <a16:rowId xmlns:a16="http://schemas.microsoft.com/office/drawing/2014/main" val="10005"/>
                  </a:ext>
                </a:extLst>
              </a:tr>
              <a:tr h="648441">
                <a:tc>
                  <a:txBody>
                    <a:bodyPr/>
                    <a:lstStyle/>
                    <a:p>
                      <a:pPr marL="91440" marR="320040" indent="0" algn="l">
                        <a:lnSpc>
                          <a:spcPts val="1300"/>
                        </a:lnSpc>
                        <a:spcBef>
                          <a:spcPts val="670"/>
                        </a:spcBef>
                        <a:spcAft>
                          <a:spcPts val="670"/>
                        </a:spcAft>
                      </a:pPr>
                      <a:r>
                        <a:rPr lang="en-US" sz="1000" b="1" spc="-5" dirty="0">
                          <a:solidFill>
                            <a:srgbClr val="08823F"/>
                          </a:solidFill>
                          <a:latin typeface="Arial" panose="020B0604020202020204" pitchFamily="34" charset="0"/>
                          <a:cs typeface="Arial" panose="020B0604020202020204" pitchFamily="34" charset="0"/>
                        </a:rPr>
                        <a:t>Omega acids anti-tumoral action slow down the aging process of the organism, increase its resistance and prevents and supports the treatment of heart disease </a:t>
                      </a:r>
                    </a:p>
                  </a:txBody>
                  <a:tcPr marL="0" marR="0" marT="0" marB="0" anchor="ctr">
                    <a:lnL w="0" cmpd="sng">
                      <a:noFill/>
                      <a:prstDash val="solid"/>
                    </a:lnL>
                    <a:lnR w="0" cmpd="sng">
                      <a:noFill/>
                      <a:prstDash val="solid"/>
                    </a:lnR>
                    <a:lnT w="0" cmpd="sng">
                      <a:noFill/>
                      <a:prstDash val="solid"/>
                    </a:lnT>
                    <a:lnB w="0" cmpd="sng">
                      <a:noFill/>
                      <a:prstDash val="solid"/>
                    </a:lnB>
                    <a:solidFill>
                      <a:srgbClr val="E9EFF7"/>
                    </a:solidFill>
                  </a:tcPr>
                </a:tc>
                <a:extLst>
                  <a:ext uri="{0D108BD9-81ED-4DB2-BD59-A6C34878D82A}">
                    <a16:rowId xmlns:a16="http://schemas.microsoft.com/office/drawing/2014/main" val="10006"/>
                  </a:ext>
                </a:extLst>
              </a:tr>
              <a:tr h="486931">
                <a:tc>
                  <a:txBody>
                    <a:bodyPr/>
                    <a:lstStyle/>
                    <a:p>
                      <a:pPr marL="91440" marR="205740" indent="0" algn="l">
                        <a:lnSpc>
                          <a:spcPts val="1300"/>
                        </a:lnSpc>
                        <a:spcBef>
                          <a:spcPts val="670"/>
                        </a:spcBef>
                        <a:spcAft>
                          <a:spcPts val="645"/>
                        </a:spcAft>
                      </a:pPr>
                      <a:r>
                        <a:rPr lang="en-US" sz="1000" b="1" spc="0" dirty="0">
                          <a:solidFill>
                            <a:srgbClr val="08823F"/>
                          </a:solidFill>
                          <a:latin typeface="Arial" panose="020B0604020202020204" pitchFamily="34" charset="0"/>
                          <a:cs typeface="Arial" panose="020B0604020202020204" pitchFamily="34" charset="0"/>
                        </a:rPr>
                        <a:t>*</a:t>
                      </a:r>
                      <a:r>
                        <a:rPr lang="en-US" sz="1000" b="1" i="1" spc="0" dirty="0">
                          <a:solidFill>
                            <a:srgbClr val="08823F"/>
                          </a:solidFill>
                          <a:latin typeface="Arial" panose="020B0604020202020204" pitchFamily="34" charset="0"/>
                          <a:cs typeface="Arial" panose="020B0604020202020204" pitchFamily="34" charset="0"/>
                        </a:rPr>
                        <a:t>Omega-3 acid helps maintain normal blood cholesterol levels </a:t>
                      </a:r>
                    </a:p>
                  </a:txBody>
                  <a:tcPr marL="0" marR="0" marT="0" marB="0" anchor="ctr">
                    <a:lnL w="0" cmpd="sng">
                      <a:noFill/>
                      <a:prstDash val="solid"/>
                    </a:lnL>
                    <a:lnR w="0" cmpd="sng">
                      <a:noFill/>
                      <a:prstDash val="solid"/>
                    </a:lnR>
                    <a:lnT w="0" cmpd="sng">
                      <a:noFill/>
                      <a:prstDash val="solid"/>
                    </a:lnT>
                    <a:lnB w="0" cmpd="sng">
                      <a:noFill/>
                      <a:prstDash val="solid"/>
                    </a:lnB>
                    <a:solidFill>
                      <a:srgbClr val="E9EFF7"/>
                    </a:solidFill>
                  </a:tcPr>
                </a:tc>
                <a:extLst>
                  <a:ext uri="{0D108BD9-81ED-4DB2-BD59-A6C34878D82A}">
                    <a16:rowId xmlns:a16="http://schemas.microsoft.com/office/drawing/2014/main" val="10007"/>
                  </a:ext>
                </a:extLst>
              </a:tr>
              <a:tr h="406477">
                <a:tc>
                  <a:txBody>
                    <a:bodyPr/>
                    <a:lstStyle/>
                    <a:p>
                      <a:pPr marL="91440" marR="365760" lvl="0" indent="0" algn="l" defTabSz="914400" eaLnBrk="1" fontAlgn="auto" latinLnBrk="0" hangingPunct="1">
                        <a:lnSpc>
                          <a:spcPts val="1300"/>
                        </a:lnSpc>
                        <a:spcBef>
                          <a:spcPts val="645"/>
                        </a:spcBef>
                        <a:spcAft>
                          <a:spcPts val="0"/>
                        </a:spcAft>
                        <a:buClrTx/>
                        <a:buSzTx/>
                        <a:buFontTx/>
                        <a:buNone/>
                        <a:tabLst/>
                        <a:defRPr/>
                      </a:pPr>
                      <a:r>
                        <a:rPr lang="en-US" sz="1000" b="1" spc="-10" dirty="0">
                          <a:solidFill>
                            <a:srgbClr val="08823F"/>
                          </a:solidFill>
                          <a:latin typeface="Arial" panose="020B0604020202020204" pitchFamily="34" charset="0"/>
                          <a:cs typeface="Arial" panose="020B0604020202020204" pitchFamily="34" charset="0"/>
                        </a:rPr>
                        <a:t>Preferred health-promoting effect is obtained with a daily consumption of 2 g of Omega-3 (alpha-linolenic, </a:t>
                      </a:r>
                      <a:r>
                        <a:rPr lang="en-US" sz="1000" b="1" spc="0" dirty="0">
                          <a:solidFill>
                            <a:srgbClr val="08823F"/>
                          </a:solidFill>
                          <a:latin typeface="Arial" panose="020B0604020202020204" pitchFamily="34" charset="0"/>
                          <a:cs typeface="Arial" panose="020B0604020202020204" pitchFamily="34" charset="0"/>
                        </a:rPr>
                        <a:t>ALA) </a:t>
                      </a:r>
                      <a:endParaRPr lang="en-US" sz="1000" b="1" spc="-10" dirty="0">
                        <a:solidFill>
                          <a:srgbClr val="08823F"/>
                        </a:solidFill>
                        <a:latin typeface="Arial" panose="020B0604020202020204" pitchFamily="34" charset="0"/>
                        <a:cs typeface="Arial" panose="020B0604020202020204" pitchFamily="34" charset="0"/>
                      </a:endParaRPr>
                    </a:p>
                  </a:txBody>
                  <a:tcPr marL="0" marR="0" marT="0" marB="0">
                    <a:lnL w="0" cmpd="sng">
                      <a:noFill/>
                      <a:prstDash val="solid"/>
                    </a:lnL>
                    <a:lnR w="0" cmpd="sng">
                      <a:noFill/>
                      <a:prstDash val="solid"/>
                    </a:lnR>
                    <a:lnT w="0" cmpd="sng">
                      <a:noFill/>
                      <a:prstDash val="solid"/>
                    </a:lnT>
                    <a:lnB w="0" cmpd="sng">
                      <a:noFill/>
                      <a:prstDash val="solid"/>
                    </a:lnB>
                    <a:solidFill>
                      <a:srgbClr val="E9EFF7"/>
                    </a:solidFill>
                  </a:tcPr>
                </a:tc>
                <a:extLst>
                  <a:ext uri="{0D108BD9-81ED-4DB2-BD59-A6C34878D82A}">
                    <a16:rowId xmlns:a16="http://schemas.microsoft.com/office/drawing/2014/main" val="10008"/>
                  </a:ext>
                </a:extLst>
              </a:tr>
              <a:tr h="207141">
                <a:tc>
                  <a:txBody>
                    <a:bodyPr/>
                    <a:lstStyle/>
                    <a:p>
                      <a:pPr marL="91440" marR="0" indent="0" algn="l">
                        <a:lnSpc>
                          <a:spcPts val="1300"/>
                        </a:lnSpc>
                        <a:spcBef>
                          <a:spcPts val="0"/>
                        </a:spcBef>
                        <a:spcAft>
                          <a:spcPts val="355"/>
                        </a:spcAft>
                      </a:pPr>
                      <a:endParaRPr lang="en-US" sz="1000" b="1" spc="0" dirty="0">
                        <a:solidFill>
                          <a:srgbClr val="08823F"/>
                        </a:solidFill>
                        <a:latin typeface="Arial" panose="020B0604020202020204" pitchFamily="34" charset="0"/>
                        <a:cs typeface="Arial" panose="020B0604020202020204" pitchFamily="34" charset="0"/>
                      </a:endParaRPr>
                    </a:p>
                  </a:txBody>
                  <a:tcPr marL="0" marR="0" marT="0" marB="0" anchor="ctr">
                    <a:lnL w="0" cmpd="sng">
                      <a:noFill/>
                      <a:prstDash val="solid"/>
                    </a:lnL>
                    <a:lnR w="0" cmpd="sng">
                      <a:noFill/>
                      <a:prstDash val="solid"/>
                    </a:lnR>
                    <a:lnT w="0" cmpd="sng">
                      <a:noFill/>
                      <a:prstDash val="solid"/>
                    </a:lnT>
                    <a:lnB w="0" cmpd="sng">
                      <a:noFill/>
                      <a:prstDash val="solid"/>
                    </a:lnB>
                    <a:solidFill>
                      <a:srgbClr val="E9EFF7"/>
                    </a:solidFill>
                  </a:tcPr>
                </a:tc>
                <a:extLst>
                  <a:ext uri="{0D108BD9-81ED-4DB2-BD59-A6C34878D82A}">
                    <a16:rowId xmlns:a16="http://schemas.microsoft.com/office/drawing/2014/main" val="10009"/>
                  </a:ext>
                </a:extLst>
              </a:tr>
            </a:tbl>
          </a:graphicData>
        </a:graphic>
      </p:graphicFrame>
      <p:pic>
        <p:nvPicPr>
          <p:cNvPr id="19" name="Picture 18">
            <a:extLst>
              <a:ext uri="{FF2B5EF4-FFF2-40B4-BE49-F238E27FC236}">
                <a16:creationId xmlns:a16="http://schemas.microsoft.com/office/drawing/2014/main" id="{444804E7-0FD4-428A-B659-00C6E51E2507}"/>
              </a:ext>
            </a:extLst>
          </p:cNvPr>
          <p:cNvPicPr/>
          <p:nvPr/>
        </p:nvPicPr>
        <p:blipFill rotWithShape="1">
          <a:blip r:embed="rId4"/>
          <a:srcRect l="50536" t="11756" r="2794" b="4866"/>
          <a:stretch/>
        </p:blipFill>
        <p:spPr>
          <a:xfrm>
            <a:off x="4834427" y="1066322"/>
            <a:ext cx="3648130" cy="3667017"/>
          </a:xfrm>
          <a:prstGeom prst="rect">
            <a:avLst/>
          </a:prstGeom>
        </p:spPr>
      </p:pic>
      <p:sp>
        <p:nvSpPr>
          <p:cNvPr id="20" name="TextBox 19">
            <a:extLst>
              <a:ext uri="{FF2B5EF4-FFF2-40B4-BE49-F238E27FC236}">
                <a16:creationId xmlns:a16="http://schemas.microsoft.com/office/drawing/2014/main" id="{0D8DE015-9D85-452A-BC59-18251D75415E}"/>
              </a:ext>
            </a:extLst>
          </p:cNvPr>
          <p:cNvSpPr txBox="1"/>
          <p:nvPr/>
        </p:nvSpPr>
        <p:spPr>
          <a:xfrm>
            <a:off x="422361" y="5018366"/>
            <a:ext cx="8286975" cy="1154290"/>
          </a:xfrm>
          <a:prstGeom prst="rect">
            <a:avLst/>
          </a:prstGeom>
          <a:noFill/>
        </p:spPr>
        <p:txBody>
          <a:bodyPr wrap="square" rtlCol="0">
            <a:spAutoFit/>
          </a:bodyPr>
          <a:lstStyle/>
          <a:p>
            <a:pPr marL="285750" indent="-285750">
              <a:lnSpc>
                <a:spcPct val="150000"/>
              </a:lnSpc>
              <a:spcBef>
                <a:spcPts val="600"/>
              </a:spcBef>
              <a:spcAft>
                <a:spcPts val="600"/>
              </a:spcAft>
              <a:buFont typeface="Arial" panose="020B0604020202020204" pitchFamily="34" charset="0"/>
              <a:buChar char="•"/>
            </a:pPr>
            <a:r>
              <a:rPr lang="en-US" sz="1600" dirty="0">
                <a:solidFill>
                  <a:schemeClr val="bg1">
                    <a:lumMod val="50000"/>
                  </a:schemeClr>
                </a:solidFill>
                <a:latin typeface="Arial Nova" panose="020B0504020202020204" pitchFamily="34" charset="0"/>
              </a:rPr>
              <a:t>ARYZTA, a Zurich-based global bakery with $4.2 billion in revenues in 2017, experimented with LeanLife products in their bread, using innovation funding from the European Union.</a:t>
            </a:r>
          </a:p>
        </p:txBody>
      </p:sp>
      <p:sp>
        <p:nvSpPr>
          <p:cNvPr id="21" name="TextBox 20">
            <a:extLst>
              <a:ext uri="{FF2B5EF4-FFF2-40B4-BE49-F238E27FC236}">
                <a16:creationId xmlns:a16="http://schemas.microsoft.com/office/drawing/2014/main" id="{432EC45A-B5A6-455B-A0A5-BEC7BAA31A39}"/>
              </a:ext>
            </a:extLst>
          </p:cNvPr>
          <p:cNvSpPr txBox="1"/>
          <p:nvPr/>
        </p:nvSpPr>
        <p:spPr>
          <a:xfrm>
            <a:off x="8614515" y="6426146"/>
            <a:ext cx="263214" cy="276999"/>
          </a:xfrm>
          <a:prstGeom prst="rect">
            <a:avLst/>
          </a:prstGeom>
          <a:noFill/>
        </p:spPr>
        <p:txBody>
          <a:bodyPr wrap="none" rtlCol="0">
            <a:spAutoFit/>
          </a:bodyPr>
          <a:lstStyle/>
          <a:p>
            <a:fld id="{B13BE172-93B7-4284-9EDF-410D09BBD11D}" type="slidenum">
              <a:rPr lang="en-CA" sz="1200" smtClean="0">
                <a:solidFill>
                  <a:schemeClr val="bg1"/>
                </a:solidFill>
              </a:rPr>
              <a:t>9</a:t>
            </a:fld>
            <a:endParaRPr lang="en-CA" sz="1200" dirty="0">
              <a:solidFill>
                <a:schemeClr val="bg1"/>
              </a:solidFill>
            </a:endParaRPr>
          </a:p>
        </p:txBody>
      </p:sp>
    </p:spTree>
    <p:extLst>
      <p:ext uri="{BB962C8B-B14F-4D97-AF65-F5344CB8AC3E}">
        <p14:creationId xmlns:p14="http://schemas.microsoft.com/office/powerpoint/2010/main" val="4029150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1139</TotalTime>
  <Words>3524</Words>
  <Application>Microsoft Office PowerPoint</Application>
  <PresentationFormat>On-screen Show (4:3)</PresentationFormat>
  <Paragraphs>238</Paragraphs>
  <Slides>22</Slides>
  <Notes>10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8" baseType="lpstr">
      <vt:lpstr>Arial</vt:lpstr>
      <vt:lpstr>Arial Nova</vt:lpstr>
      <vt:lpstr>Calibri</vt:lpstr>
      <vt:lpstr>Calibri Light</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Park</dc:creator>
  <cp:lastModifiedBy>Russ Hiebert</cp:lastModifiedBy>
  <cp:revision>67</cp:revision>
  <dcterms:created xsi:type="dcterms:W3CDTF">2019-02-05T07:12:52Z</dcterms:created>
  <dcterms:modified xsi:type="dcterms:W3CDTF">2019-03-20T18:40:36Z</dcterms:modified>
</cp:coreProperties>
</file>